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06"/>
  </p:notesMasterIdLst>
  <p:sldIdLst>
    <p:sldId id="323" r:id="rId2"/>
    <p:sldId id="329" r:id="rId3"/>
    <p:sldId id="292" r:id="rId4"/>
    <p:sldId id="379" r:id="rId5"/>
    <p:sldId id="380" r:id="rId6"/>
    <p:sldId id="294" r:id="rId7"/>
    <p:sldId id="353" r:id="rId8"/>
    <p:sldId id="354" r:id="rId9"/>
    <p:sldId id="342" r:id="rId10"/>
    <p:sldId id="335" r:id="rId11"/>
    <p:sldId id="381" r:id="rId12"/>
    <p:sldId id="382" r:id="rId13"/>
    <p:sldId id="324" r:id="rId14"/>
    <p:sldId id="343" r:id="rId15"/>
    <p:sldId id="341" r:id="rId16"/>
    <p:sldId id="295" r:id="rId17"/>
    <p:sldId id="356" r:id="rId18"/>
    <p:sldId id="355" r:id="rId19"/>
    <p:sldId id="377" r:id="rId20"/>
    <p:sldId id="357" r:id="rId21"/>
    <p:sldId id="403" r:id="rId22"/>
    <p:sldId id="400" r:id="rId23"/>
    <p:sldId id="401" r:id="rId24"/>
    <p:sldId id="402" r:id="rId25"/>
    <p:sldId id="336" r:id="rId26"/>
    <p:sldId id="383" r:id="rId27"/>
    <p:sldId id="384" r:id="rId28"/>
    <p:sldId id="325" r:id="rId29"/>
    <p:sldId id="344" r:id="rId30"/>
    <p:sldId id="349" r:id="rId31"/>
    <p:sldId id="297" r:id="rId32"/>
    <p:sldId id="358" r:id="rId33"/>
    <p:sldId id="376" r:id="rId34"/>
    <p:sldId id="373" r:id="rId35"/>
    <p:sldId id="374" r:id="rId36"/>
    <p:sldId id="375" r:id="rId37"/>
    <p:sldId id="337" r:id="rId38"/>
    <p:sldId id="371" r:id="rId39"/>
    <p:sldId id="361" r:id="rId40"/>
    <p:sldId id="362" r:id="rId41"/>
    <p:sldId id="363" r:id="rId42"/>
    <p:sldId id="364" r:id="rId43"/>
    <p:sldId id="365" r:id="rId44"/>
    <p:sldId id="366" r:id="rId45"/>
    <p:sldId id="367" r:id="rId46"/>
    <p:sldId id="368" r:id="rId47"/>
    <p:sldId id="369" r:id="rId48"/>
    <p:sldId id="370" r:id="rId49"/>
    <p:sldId id="372" r:id="rId50"/>
    <p:sldId id="392" r:id="rId51"/>
    <p:sldId id="398" r:id="rId52"/>
    <p:sldId id="393" r:id="rId53"/>
    <p:sldId id="394" r:id="rId54"/>
    <p:sldId id="395" r:id="rId55"/>
    <p:sldId id="396" r:id="rId56"/>
    <p:sldId id="397" r:id="rId57"/>
    <p:sldId id="399" r:id="rId58"/>
    <p:sldId id="378" r:id="rId59"/>
    <p:sldId id="385" r:id="rId60"/>
    <p:sldId id="386" r:id="rId61"/>
    <p:sldId id="326" r:id="rId62"/>
    <p:sldId id="345" r:id="rId63"/>
    <p:sldId id="350" r:id="rId64"/>
    <p:sldId id="298" r:id="rId65"/>
    <p:sldId id="338" r:id="rId66"/>
    <p:sldId id="387" r:id="rId67"/>
    <p:sldId id="388" r:id="rId68"/>
    <p:sldId id="327" r:id="rId69"/>
    <p:sldId id="346" r:id="rId70"/>
    <p:sldId id="351" r:id="rId71"/>
    <p:sldId id="305" r:id="rId72"/>
    <p:sldId id="339" r:id="rId73"/>
    <p:sldId id="389" r:id="rId74"/>
    <p:sldId id="390" r:id="rId75"/>
    <p:sldId id="328" r:id="rId76"/>
    <p:sldId id="347" r:id="rId77"/>
    <p:sldId id="352" r:id="rId78"/>
    <p:sldId id="306" r:id="rId79"/>
    <p:sldId id="340" r:id="rId80"/>
    <p:sldId id="391" r:id="rId81"/>
    <p:sldId id="283" r:id="rId82"/>
    <p:sldId id="290" r:id="rId83"/>
    <p:sldId id="289" r:id="rId84"/>
    <p:sldId id="257" r:id="rId85"/>
    <p:sldId id="258" r:id="rId86"/>
    <p:sldId id="261" r:id="rId87"/>
    <p:sldId id="268" r:id="rId88"/>
    <p:sldId id="269" r:id="rId89"/>
    <p:sldId id="270" r:id="rId90"/>
    <p:sldId id="279" r:id="rId91"/>
    <p:sldId id="271" r:id="rId92"/>
    <p:sldId id="272" r:id="rId93"/>
    <p:sldId id="273" r:id="rId94"/>
    <p:sldId id="274" r:id="rId95"/>
    <p:sldId id="280" r:id="rId96"/>
    <p:sldId id="275" r:id="rId97"/>
    <p:sldId id="259" r:id="rId98"/>
    <p:sldId id="276" r:id="rId99"/>
    <p:sldId id="260" r:id="rId100"/>
    <p:sldId id="277" r:id="rId101"/>
    <p:sldId id="278" r:id="rId102"/>
    <p:sldId id="264" r:id="rId103"/>
    <p:sldId id="266" r:id="rId104"/>
    <p:sldId id="265" r:id="rId105"/>
  </p:sldIdLst>
  <p:sldSz cx="12192000" cy="6858000"/>
  <p:notesSz cx="6858000" cy="9144000"/>
  <p:embeddedFontLst>
    <p:embeddedFont>
      <p:font typeface="Cambria Math" panose="02040503050406030204" pitchFamily="18" charset="0"/>
      <p:regular r:id="rId107"/>
    </p:embeddedFont>
    <p:embeddedFont>
      <p:font typeface="Calibri" panose="020F0502020204030204" pitchFamily="34" charset="0"/>
      <p:regular r:id="rId108"/>
      <p:bold r:id="rId109"/>
      <p:italic r:id="rId110"/>
      <p:boldItalic r:id="rId111"/>
    </p:embeddedFont>
    <p:embeddedFont>
      <p:font typeface="Consolas" panose="020B0609020204030204" pitchFamily="49" charset="0"/>
      <p:regular r:id="rId112"/>
      <p:bold r:id="rId113"/>
      <p:italic r:id="rId114"/>
      <p:boldItalic r:id="rId115"/>
    </p:embeddedFont>
    <p:embeddedFont>
      <p:font typeface="Segoe UI Black" panose="020B0A02040204020203" pitchFamily="34" charset="0"/>
      <p:bold r:id="rId116"/>
      <p:boldItalic r:id="rId117"/>
    </p:embeddedFont>
    <p:embeddedFont>
      <p:font typeface="Segoe UI" panose="020B0502040204020203" pitchFamily="34" charset="0"/>
      <p:regular r:id="rId118"/>
      <p:bold r:id="rId119"/>
      <p:italic r:id="rId120"/>
      <p:boldItalic r:id="rId121"/>
    </p:embeddedFont>
    <p:embeddedFont>
      <p:font typeface="Segoe UI Light" panose="020B0502040204020203" pitchFamily="34" charset="0"/>
      <p:regular r:id="rId122"/>
      <p:italic r:id="rId123"/>
    </p:embeddedFont>
    <p:embeddedFont>
      <p:font typeface="Stencil" panose="040409050D0802020404" pitchFamily="82" charset="0"/>
      <p:regular r:id="rId1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rt 1 - Overview &amp; Event Hub" id="{0EFBEB60-A997-4E1E-AE24-9BB8F62DE906}">
          <p14:sldIdLst>
            <p14:sldId id="323"/>
            <p14:sldId id="329"/>
            <p14:sldId id="292"/>
            <p14:sldId id="379"/>
            <p14:sldId id="380"/>
            <p14:sldId id="294"/>
            <p14:sldId id="353"/>
            <p14:sldId id="354"/>
            <p14:sldId id="342"/>
            <p14:sldId id="335"/>
            <p14:sldId id="381"/>
            <p14:sldId id="382"/>
          </p14:sldIdLst>
        </p14:section>
        <p14:section name="Part 2 - Particle Cloud Prep" id="{913529E3-E8C6-41DA-B2BC-580DE2C318B2}">
          <p14:sldIdLst>
            <p14:sldId id="324"/>
            <p14:sldId id="343"/>
            <p14:sldId id="341"/>
            <p14:sldId id="295"/>
            <p14:sldId id="356"/>
            <p14:sldId id="355"/>
            <p14:sldId id="377"/>
            <p14:sldId id="357"/>
            <p14:sldId id="403"/>
            <p14:sldId id="400"/>
            <p14:sldId id="401"/>
            <p14:sldId id="402"/>
            <p14:sldId id="336"/>
            <p14:sldId id="383"/>
            <p14:sldId id="384"/>
          </p14:sldIdLst>
        </p14:section>
        <p14:section name="Part 3 - Photon Circuit &amp; Sketch" id="{02F383DF-23C3-4556-AB66-913E3A5FEF84}">
          <p14:sldIdLst>
            <p14:sldId id="325"/>
            <p14:sldId id="344"/>
            <p14:sldId id="349"/>
            <p14:sldId id="297"/>
            <p14:sldId id="358"/>
            <p14:sldId id="376"/>
            <p14:sldId id="373"/>
            <p14:sldId id="374"/>
            <p14:sldId id="375"/>
            <p14:sldId id="337"/>
            <p14:sldId id="371"/>
            <p14:sldId id="361"/>
            <p14:sldId id="362"/>
            <p14:sldId id="363"/>
            <p14:sldId id="364"/>
            <p14:sldId id="365"/>
            <p14:sldId id="366"/>
            <p14:sldId id="367"/>
            <p14:sldId id="368"/>
            <p14:sldId id="369"/>
            <p14:sldId id="370"/>
            <p14:sldId id="372"/>
            <p14:sldId id="392"/>
            <p14:sldId id="398"/>
            <p14:sldId id="393"/>
            <p14:sldId id="394"/>
            <p14:sldId id="395"/>
            <p14:sldId id="396"/>
            <p14:sldId id="397"/>
            <p14:sldId id="399"/>
            <p14:sldId id="378"/>
            <p14:sldId id="385"/>
            <p14:sldId id="386"/>
          </p14:sldIdLst>
        </p14:section>
        <p14:section name="Part 4 - Reporting with Power BI" id="{D8CB019B-7141-4597-872E-A277E6EAE318}">
          <p14:sldIdLst>
            <p14:sldId id="326"/>
            <p14:sldId id="345"/>
            <p14:sldId id="350"/>
            <p14:sldId id="298"/>
            <p14:sldId id="338"/>
            <p14:sldId id="387"/>
            <p14:sldId id="388"/>
          </p14:sldIdLst>
        </p14:section>
        <p14:section name="Part 5 - Receiving with Node.jS" id="{3EDC39C9-B9A8-4487-A859-A3EC20198C4B}">
          <p14:sldIdLst>
            <p14:sldId id="327"/>
            <p14:sldId id="346"/>
            <p14:sldId id="351"/>
            <p14:sldId id="305"/>
            <p14:sldId id="339"/>
            <p14:sldId id="389"/>
            <p14:sldId id="390"/>
          </p14:sldIdLst>
        </p14:section>
        <p14:section name="Part 6 - Receiving with C#" id="{D2AF2068-7ACC-4D2B-BD19-E257B3957CDE}">
          <p14:sldIdLst>
            <p14:sldId id="328"/>
            <p14:sldId id="347"/>
            <p14:sldId id="352"/>
            <p14:sldId id="306"/>
            <p14:sldId id="340"/>
            <p14:sldId id="391"/>
            <p14:sldId id="283"/>
            <p14:sldId id="290"/>
            <p14:sldId id="289"/>
            <p14:sldId id="257"/>
            <p14:sldId id="258"/>
            <p14:sldId id="261"/>
            <p14:sldId id="268"/>
            <p14:sldId id="269"/>
            <p14:sldId id="270"/>
            <p14:sldId id="279"/>
            <p14:sldId id="271"/>
            <p14:sldId id="272"/>
            <p14:sldId id="273"/>
            <p14:sldId id="274"/>
            <p14:sldId id="280"/>
            <p14:sldId id="275"/>
            <p14:sldId id="259"/>
            <p14:sldId id="276"/>
            <p14:sldId id="260"/>
            <p14:sldId id="277"/>
            <p14:sldId id="278"/>
            <p14:sldId id="264"/>
            <p14:sldId id="266"/>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6FD4"/>
    <a:srgbClr val="8C8C8C"/>
    <a:srgbClr val="FFFFFF"/>
    <a:srgbClr val="B3B3B3"/>
    <a:srgbClr val="00AEEF"/>
    <a:srgbClr val="333333"/>
    <a:srgbClr val="1A1A1A"/>
    <a:srgbClr val="71B1D1"/>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0" autoAdjust="0"/>
    <p:restoredTop sz="93939" autoAdjust="0"/>
  </p:normalViewPr>
  <p:slideViewPr>
    <p:cSldViewPr snapToGrid="0">
      <p:cViewPr>
        <p:scale>
          <a:sx n="75" d="100"/>
          <a:sy n="75" d="100"/>
        </p:scale>
        <p:origin x="754" y="24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1.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6.fntdata"/><Relationship Id="rId16" Type="http://schemas.openxmlformats.org/officeDocument/2006/relationships/slide" Target="slides/slide15.xml"/><Relationship Id="rId107" Type="http://schemas.openxmlformats.org/officeDocument/2006/relationships/font" Target="fonts/font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7.fntdata"/><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font" Target="fonts/font7.fntdata"/><Relationship Id="rId118" Type="http://schemas.openxmlformats.org/officeDocument/2006/relationships/font" Target="fonts/font12.fntdata"/><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font" Target="fonts/font2.fntdata"/><Relationship Id="rId116" Type="http://schemas.openxmlformats.org/officeDocument/2006/relationships/font" Target="fonts/font10.fntdata"/><Relationship Id="rId124"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14" Type="http://schemas.openxmlformats.org/officeDocument/2006/relationships/font" Target="fonts/font8.fntdata"/><Relationship Id="rId119" Type="http://schemas.openxmlformats.org/officeDocument/2006/relationships/font" Target="fonts/font13.fntdata"/><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4.fntdata"/><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4.fntdata"/><Relationship Id="rId115"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CD7FBA-EB61-421B-96BF-2189B805C476}" type="datetimeFigureOut">
              <a:rPr lang="en-US" smtClean="0"/>
              <a:t>3/6/2016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A9E1ED-CA25-4659-A9B2-ED4D2875DE7C}" type="slidenum">
              <a:rPr lang="en-US" smtClean="0"/>
              <a:t>‹#›</a:t>
            </a:fld>
            <a:endParaRPr lang="en-US"/>
          </a:p>
        </p:txBody>
      </p:sp>
    </p:spTree>
    <p:extLst>
      <p:ext uri="{BB962C8B-B14F-4D97-AF65-F5344CB8AC3E}">
        <p14:creationId xmlns:p14="http://schemas.microsoft.com/office/powerpoint/2010/main" val="3174635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21</a:t>
            </a:fld>
            <a:endParaRPr lang="en-US"/>
          </a:p>
        </p:txBody>
      </p:sp>
    </p:spTree>
    <p:extLst>
      <p:ext uri="{BB962C8B-B14F-4D97-AF65-F5344CB8AC3E}">
        <p14:creationId xmlns:p14="http://schemas.microsoft.com/office/powerpoint/2010/main" val="1258036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22</a:t>
            </a:fld>
            <a:endParaRPr lang="en-US"/>
          </a:p>
        </p:txBody>
      </p:sp>
    </p:spTree>
    <p:extLst>
      <p:ext uri="{BB962C8B-B14F-4D97-AF65-F5344CB8AC3E}">
        <p14:creationId xmlns:p14="http://schemas.microsoft.com/office/powerpoint/2010/main" val="1283789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39</a:t>
            </a:fld>
            <a:endParaRPr lang="en-US"/>
          </a:p>
        </p:txBody>
      </p:sp>
    </p:spTree>
    <p:extLst>
      <p:ext uri="{BB962C8B-B14F-4D97-AF65-F5344CB8AC3E}">
        <p14:creationId xmlns:p14="http://schemas.microsoft.com/office/powerpoint/2010/main" val="3910420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40</a:t>
            </a:fld>
            <a:endParaRPr lang="en-US"/>
          </a:p>
        </p:txBody>
      </p:sp>
    </p:spTree>
    <p:extLst>
      <p:ext uri="{BB962C8B-B14F-4D97-AF65-F5344CB8AC3E}">
        <p14:creationId xmlns:p14="http://schemas.microsoft.com/office/powerpoint/2010/main" val="1853506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41</a:t>
            </a:fld>
            <a:endParaRPr lang="en-US"/>
          </a:p>
        </p:txBody>
      </p:sp>
    </p:spTree>
    <p:extLst>
      <p:ext uri="{BB962C8B-B14F-4D97-AF65-F5344CB8AC3E}">
        <p14:creationId xmlns:p14="http://schemas.microsoft.com/office/powerpoint/2010/main" val="4062962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42</a:t>
            </a:fld>
            <a:endParaRPr lang="en-US"/>
          </a:p>
        </p:txBody>
      </p:sp>
    </p:spTree>
    <p:extLst>
      <p:ext uri="{BB962C8B-B14F-4D97-AF65-F5344CB8AC3E}">
        <p14:creationId xmlns:p14="http://schemas.microsoft.com/office/powerpoint/2010/main" val="1425171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2B3A5F-886D-457E-BD13-9BDC81253253}" type="slidenum">
              <a:rPr lang="en-US"/>
              <a:t>43</a:t>
            </a:fld>
            <a:endParaRPr lang="en-US"/>
          </a:p>
        </p:txBody>
      </p:sp>
    </p:spTree>
    <p:extLst>
      <p:ext uri="{BB962C8B-B14F-4D97-AF65-F5344CB8AC3E}">
        <p14:creationId xmlns:p14="http://schemas.microsoft.com/office/powerpoint/2010/main" val="3739961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9385002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smtClean="0"/>
              <a:t>Click to edit Master title style</a:t>
            </a:r>
            <a:endParaRPr lang="en-US"/>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2</a:t>
              </a:r>
              <a:endParaRPr lang="en-US" sz="2800" dirty="0"/>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3</a:t>
              </a:r>
              <a:endParaRPr lang="en-US" sz="2800" dirty="0"/>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Topic 4</a:t>
              </a:r>
              <a:endParaRPr lang="en-US" sz="2800" dirty="0"/>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68172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61927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1907327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532143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4055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05953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smtClean="0"/>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smtClean="0">
                <a:solidFill>
                  <a:schemeClr val="bg1"/>
                </a:solidFill>
                <a:latin typeface="+mj-lt"/>
              </a:rPr>
              <a:t>DEMO</a:t>
            </a:r>
            <a:endParaRPr lang="en-US" sz="5400" dirty="0">
              <a:solidFill>
                <a:schemeClr val="bg1"/>
              </a:solidFill>
              <a:latin typeface="+mj-lt"/>
            </a:endParaRPr>
          </a:p>
        </p:txBody>
      </p:sp>
    </p:spTree>
    <p:extLst>
      <p:ext uri="{BB962C8B-B14F-4D97-AF65-F5344CB8AC3E}">
        <p14:creationId xmlns:p14="http://schemas.microsoft.com/office/powerpoint/2010/main" val="2152631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hyperlink" Target="http://aka.ms/ppws"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extBox 3"/>
          <p:cNvSpPr txBox="1"/>
          <p:nvPr userDrawn="1"/>
        </p:nvSpPr>
        <p:spPr>
          <a:xfrm>
            <a:off x="5072323" y="6366475"/>
            <a:ext cx="2047355" cy="369332"/>
          </a:xfrm>
          <a:prstGeom prst="rect">
            <a:avLst/>
          </a:prstGeom>
          <a:noFill/>
        </p:spPr>
        <p:txBody>
          <a:bodyPr wrap="none" rtlCol="0">
            <a:spAutoFit/>
          </a:bodyPr>
          <a:lstStyle/>
          <a:p>
            <a:r>
              <a:rPr lang="en-US" dirty="0" smtClean="0">
                <a:hlinkClick r:id="rId16"/>
              </a:rPr>
              <a:t>http://aka.ms/ppws</a:t>
            </a:r>
            <a:endParaRPr lang="en-US" dirty="0"/>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build.particle.io/"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ocs.particle.io/reference/api/" TargetMode="External"/><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particle.io/reference/cli/" TargetMode="External"/><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particle.io/guide/getting-started" TargetMode="Externa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manage.windowsazure.com/" TargetMode="External"/><Relationship Id="rId2" Type="http://schemas.openxmlformats.org/officeDocument/2006/relationships/hyperlink" Target="http://dashboard.particle.io/user/logs" TargetMode="Externa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ppws" TargetMode="Externa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services/event-hubs/" TargetMode="Externa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1 of 6:</a:t>
            </a:r>
            <a:r>
              <a:rPr lang="en-US" dirty="0">
                <a:solidFill>
                  <a:srgbClr val="00AEEF"/>
                </a:solidFill>
              </a:rPr>
              <a:t/>
            </a:r>
            <a:br>
              <a:rPr lang="en-US" dirty="0">
                <a:solidFill>
                  <a:srgbClr val="00AEEF"/>
                </a:solidFill>
              </a:rPr>
            </a:br>
            <a:r>
              <a:rPr lang="en-US" dirty="0">
                <a:solidFill>
                  <a:srgbClr val="00AEEF"/>
                </a:solidFill>
              </a:rPr>
              <a:t>Overview &amp; </a:t>
            </a:r>
            <a:br>
              <a:rPr lang="en-US" dirty="0">
                <a:solidFill>
                  <a:srgbClr val="00AEEF"/>
                </a:solidFill>
              </a:rPr>
            </a:br>
            <a:r>
              <a:rPr lang="en-US" dirty="0">
                <a:solidFill>
                  <a:srgbClr val="00AEEF"/>
                </a:solidFill>
              </a:rPr>
              <a:t>Event Hub </a:t>
            </a:r>
            <a:r>
              <a:rPr lang="en-US" dirty="0" smtClean="0">
                <a:solidFill>
                  <a:srgbClr val="00AEEF"/>
                </a:solidFill>
              </a:rPr>
              <a:t>Setup</a:t>
            </a:r>
            <a:endParaRPr lang="en-US" dirty="0">
              <a:solidFill>
                <a:srgbClr val="00AEEF"/>
              </a:solidFill>
            </a:endParaRPr>
          </a:p>
        </p:txBody>
      </p:sp>
      <p:sp>
        <p:nvSpPr>
          <p:cNvPr id="3"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36131189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the Azure Event Hub</a:t>
            </a:r>
            <a:endParaRPr lang="en-US" dirty="0"/>
          </a:p>
        </p:txBody>
      </p:sp>
    </p:spTree>
    <p:extLst>
      <p:ext uri="{BB962C8B-B14F-4D97-AF65-F5344CB8AC3E}">
        <p14:creationId xmlns:p14="http://schemas.microsoft.com/office/powerpoint/2010/main" val="127254575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smtClean="0"/>
              <a:t>Potentiometer – variable resistor</a:t>
            </a:r>
            <a:endParaRPr lang="en-US" dirty="0"/>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2"/>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breadboards</a:t>
            </a:r>
            <a:endParaRPr lang="en-US" dirty="0"/>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smtClean="0"/>
              <a:t>Breadboards offer a great way to prototype circuits.  The provide a number of “buses” for connecting both power and components.  </a:t>
            </a:r>
          </a:p>
          <a:p>
            <a:pPr marL="0" indent="0">
              <a:buNone/>
            </a:pPr>
            <a:endParaRPr lang="en-US" dirty="0"/>
          </a:p>
          <a:p>
            <a:pPr marL="0" indent="0">
              <a:buNone/>
            </a:pPr>
            <a:r>
              <a:rPr lang="en-US" dirty="0" smtClean="0"/>
              <a:t>Power buses run the entire horizontal length</a:t>
            </a:r>
          </a:p>
          <a:p>
            <a:pPr marL="0" indent="0">
              <a:buNone/>
            </a:pPr>
            <a:endParaRPr lang="en-US" dirty="0"/>
          </a:p>
          <a:p>
            <a:pPr marL="0" indent="0">
              <a:buNone/>
            </a:pPr>
            <a:r>
              <a:rPr lang="en-US" dirty="0" smtClean="0"/>
              <a:t>Component buses give you easy ways to connect pins together</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SD Cards</a:t>
            </a:r>
            <a:endParaRPr lang="en-US" dirty="0"/>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smtClean="0"/>
              <a:t>Font: Segoe UI </a:t>
            </a:r>
            <a:r>
              <a:rPr lang="en-US" dirty="0" err="1" smtClean="0"/>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63401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275744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fr-FR" dirty="0" smtClean="0">
                <a:solidFill>
                  <a:srgbClr val="00AEEF"/>
                </a:solidFill>
              </a:rPr>
              <a:t>Part 2 of 6:</a:t>
            </a:r>
            <a:r>
              <a:rPr lang="fr-FR" dirty="0">
                <a:solidFill>
                  <a:srgbClr val="00AEEF"/>
                </a:solidFill>
              </a:rPr>
              <a:t/>
            </a:r>
            <a:br>
              <a:rPr lang="fr-FR" dirty="0">
                <a:solidFill>
                  <a:srgbClr val="00AEEF"/>
                </a:solidFill>
              </a:rPr>
            </a:br>
            <a:r>
              <a:rPr lang="fr-FR" dirty="0" err="1">
                <a:solidFill>
                  <a:srgbClr val="00AEEF"/>
                </a:solidFill>
              </a:rPr>
              <a:t>Particle</a:t>
            </a:r>
            <a:r>
              <a:rPr lang="fr-FR" dirty="0">
                <a:solidFill>
                  <a:srgbClr val="00AEEF"/>
                </a:solidFill>
              </a:rPr>
              <a:t> Cloud </a:t>
            </a:r>
            <a:r>
              <a:rPr lang="fr-FR" dirty="0" smtClean="0">
                <a:solidFill>
                  <a:srgbClr val="00AEEF"/>
                </a:solidFill>
              </a:rPr>
              <a:t> and photon </a:t>
            </a:r>
            <a:r>
              <a:rPr lang="fr-FR" dirty="0" err="1" smtClean="0">
                <a:solidFill>
                  <a:srgbClr val="00AEEF"/>
                </a:solidFill>
              </a:rPr>
              <a:t>Prep</a:t>
            </a:r>
            <a:endParaRPr lang="en-US" dirty="0">
              <a:solidFill>
                <a:srgbClr val="00AEEF"/>
              </a:solidFill>
            </a:endParaRPr>
          </a:p>
        </p:txBody>
      </p:sp>
      <p:sp>
        <p:nvSpPr>
          <p:cNvPr id="5" name="Subtitle 2"/>
          <p:cNvSpPr txBox="1">
            <a:spLocks/>
          </p:cNvSpPr>
          <p:nvPr/>
        </p:nvSpPr>
        <p:spPr>
          <a:xfrm>
            <a:off x="1524000" y="2347170"/>
            <a:ext cx="9144000" cy="3571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smtClean="0"/>
              <a:t>Particle Photon + DHT11 Sensor + Azure + Power BI + Node.js + .NET = AWESOME</a:t>
            </a:r>
            <a:endParaRPr lang="en-US" sz="1800" dirty="0"/>
          </a:p>
        </p:txBody>
      </p:sp>
    </p:spTree>
    <p:extLst>
      <p:ext uri="{BB962C8B-B14F-4D97-AF65-F5344CB8AC3E}">
        <p14:creationId xmlns:p14="http://schemas.microsoft.com/office/powerpoint/2010/main" val="29905550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5106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3234144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328634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Particle “BUILD” browser IDE</a:t>
            </a:r>
            <a:endParaRPr lang="en-US" dirty="0"/>
          </a:p>
        </p:txBody>
      </p:sp>
      <p:sp>
        <p:nvSpPr>
          <p:cNvPr id="7" name="TextBox 6"/>
          <p:cNvSpPr txBox="1"/>
          <p:nvPr/>
        </p:nvSpPr>
        <p:spPr>
          <a:xfrm>
            <a:off x="1749566" y="1675448"/>
            <a:ext cx="8662388" cy="707886"/>
          </a:xfrm>
          <a:prstGeom prst="rect">
            <a:avLst/>
          </a:prstGeom>
          <a:noFill/>
        </p:spPr>
        <p:txBody>
          <a:bodyPr wrap="square" rtlCol="0">
            <a:spAutoFit/>
          </a:bodyPr>
          <a:lstStyle/>
          <a:p>
            <a:pPr algn="ctr"/>
            <a:r>
              <a:rPr lang="en-US" sz="4000" dirty="0">
                <a:hlinkClick r:id="rId2"/>
              </a:rPr>
              <a:t>https</a:t>
            </a:r>
            <a:r>
              <a:rPr lang="en-US" sz="4000" dirty="0" smtClean="0">
                <a:hlinkClick r:id="rId2"/>
              </a:rPr>
              <a:t>://build.particle.io</a:t>
            </a:r>
            <a:endParaRPr lang="en-US" sz="4000" dirty="0"/>
          </a:p>
        </p:txBody>
      </p:sp>
      <p:pic>
        <p:nvPicPr>
          <p:cNvPr id="10244" name="Picture 4" descr="C:\Users\iotde\AppData\Local\Temp\SNAGHTML57c9184.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96796" y="2536166"/>
            <a:ext cx="8567928" cy="35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353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particle cloud</a:t>
            </a:r>
            <a:endParaRPr lang="en-US" dirty="0"/>
          </a:p>
        </p:txBody>
      </p:sp>
      <p:pic>
        <p:nvPicPr>
          <p:cNvPr id="9220" name="Picture 4" descr="C:\Users\iotde\AppData\Local\Temp\SNAGHTML5780b0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7715" y="2536166"/>
            <a:ext cx="8566090" cy="35513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49566" y="1675448"/>
            <a:ext cx="8662388" cy="707886"/>
          </a:xfrm>
          <a:prstGeom prst="rect">
            <a:avLst/>
          </a:prstGeom>
          <a:noFill/>
        </p:spPr>
        <p:txBody>
          <a:bodyPr wrap="square" rtlCol="0">
            <a:spAutoFit/>
          </a:bodyPr>
          <a:lstStyle/>
          <a:p>
            <a:pPr algn="ctr"/>
            <a:r>
              <a:rPr lang="en-US" sz="4000" dirty="0">
                <a:hlinkClick r:id="rId3"/>
              </a:rPr>
              <a:t>https://docs.particle.io/reference/api/</a:t>
            </a:r>
            <a:endParaRPr lang="en-US" sz="4000" dirty="0"/>
          </a:p>
        </p:txBody>
      </p:sp>
    </p:spTree>
    <p:extLst>
      <p:ext uri="{BB962C8B-B14F-4D97-AF65-F5344CB8AC3E}">
        <p14:creationId xmlns:p14="http://schemas.microsoft.com/office/powerpoint/2010/main" val="42729762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C:\Users\iotde\AppData\Local\Temp\SNAGHTML5bbea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715" y="2535403"/>
            <a:ext cx="8567928" cy="35521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The particle-CLI</a:t>
            </a:r>
            <a:endParaRPr lang="en-US" dirty="0"/>
          </a:p>
        </p:txBody>
      </p:sp>
      <p:sp>
        <p:nvSpPr>
          <p:cNvPr id="5" name="TextBox 4"/>
          <p:cNvSpPr txBox="1"/>
          <p:nvPr/>
        </p:nvSpPr>
        <p:spPr>
          <a:xfrm>
            <a:off x="1749566" y="1675448"/>
            <a:ext cx="8662388" cy="707886"/>
          </a:xfrm>
          <a:prstGeom prst="rect">
            <a:avLst/>
          </a:prstGeom>
          <a:noFill/>
        </p:spPr>
        <p:txBody>
          <a:bodyPr wrap="square" rtlCol="0">
            <a:spAutoFit/>
          </a:bodyPr>
          <a:lstStyle/>
          <a:p>
            <a:pPr algn="ctr"/>
            <a:r>
              <a:rPr lang="en-US" sz="4000" dirty="0">
                <a:hlinkClick r:id="rId3"/>
              </a:rPr>
              <a:t>https://docs.particle.io/reference/cli/</a:t>
            </a:r>
            <a:endParaRPr lang="en-US" sz="4000" dirty="0"/>
          </a:p>
        </p:txBody>
      </p:sp>
      <p:sp>
        <p:nvSpPr>
          <p:cNvPr id="6" name="TextBox 5"/>
          <p:cNvSpPr txBox="1"/>
          <p:nvPr/>
        </p:nvSpPr>
        <p:spPr>
          <a:xfrm rot="19800000">
            <a:off x="185013" y="3767645"/>
            <a:ext cx="5759910" cy="830997"/>
          </a:xfrm>
          <a:prstGeom prst="rect">
            <a:avLst/>
          </a:prstGeom>
          <a:noFill/>
        </p:spPr>
        <p:txBody>
          <a:bodyPr wrap="none" rtlCol="0">
            <a:spAutoFit/>
          </a:bodyPr>
          <a:lstStyle/>
          <a:p>
            <a:r>
              <a:rPr lang="en-US" sz="4800" dirty="0" smtClean="0">
                <a:solidFill>
                  <a:srgbClr val="C00000">
                    <a:alpha val="75000"/>
                  </a:srgbClr>
                </a:solidFill>
                <a:latin typeface="Stencil" panose="040409050D0802020404" pitchFamily="82" charset="0"/>
              </a:rPr>
              <a:t>REQUIRES NODE.JS</a:t>
            </a:r>
            <a:endParaRPr lang="en-US" sz="4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17732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1095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C:\Users\iotde\AppData\Local\Temp\SNAGHTML57f5f6a.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877" y="2536166"/>
            <a:ext cx="8567928" cy="35521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Claiming your Photon</a:t>
            </a:r>
            <a:endParaRPr lang="en-US" dirty="0"/>
          </a:p>
        </p:txBody>
      </p:sp>
      <p:sp>
        <p:nvSpPr>
          <p:cNvPr id="5" name="TextBox 4"/>
          <p:cNvSpPr txBox="1"/>
          <p:nvPr/>
        </p:nvSpPr>
        <p:spPr>
          <a:xfrm>
            <a:off x="239814" y="1675448"/>
            <a:ext cx="11681892" cy="707886"/>
          </a:xfrm>
          <a:prstGeom prst="rect">
            <a:avLst/>
          </a:prstGeom>
          <a:noFill/>
        </p:spPr>
        <p:txBody>
          <a:bodyPr wrap="square" rtlCol="0">
            <a:spAutoFit/>
          </a:bodyPr>
          <a:lstStyle/>
          <a:p>
            <a:pPr algn="ctr"/>
            <a:r>
              <a:rPr lang="en-US" sz="4000" dirty="0">
                <a:hlinkClick r:id="rId3"/>
              </a:rPr>
              <a:t>https://</a:t>
            </a:r>
            <a:r>
              <a:rPr lang="en-US" sz="4000" dirty="0" smtClean="0">
                <a:hlinkClick r:id="rId3"/>
              </a:rPr>
              <a:t>docs.particle.io/guide/getting-started</a:t>
            </a:r>
            <a:endParaRPr lang="en-US" sz="4000" dirty="0"/>
          </a:p>
        </p:txBody>
      </p:sp>
    </p:spTree>
    <p:extLst>
      <p:ext uri="{BB962C8B-B14F-4D97-AF65-F5344CB8AC3E}">
        <p14:creationId xmlns:p14="http://schemas.microsoft.com/office/powerpoint/2010/main" val="7613439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Particle-cli login</a:t>
            </a:r>
            <a:endParaRPr lang="en-US" dirty="0"/>
          </a:p>
        </p:txBody>
      </p:sp>
      <p:sp>
        <p:nvSpPr>
          <p:cNvPr id="3" name="Content Placeholder 2"/>
          <p:cNvSpPr>
            <a:spLocks noGrp="1"/>
          </p:cNvSpPr>
          <p:nvPr>
            <p:ph idx="1"/>
          </p:nvPr>
        </p:nvSpPr>
        <p:spPr/>
        <p:txBody>
          <a:bodyPr>
            <a:normAutofit lnSpcReduction="10000"/>
          </a:bodyPr>
          <a:lstStyle/>
          <a:p>
            <a:r>
              <a:rPr lang="en-US" dirty="0" smtClean="0"/>
              <a:t>You need to login to your particle cloud account from the cli (use your particle cloud login email and password):</a:t>
            </a:r>
            <a:r>
              <a:rPr lang="en-US" dirty="0"/>
              <a:t/>
            </a:r>
            <a:br>
              <a:rPr lang="en-US" dirty="0"/>
            </a:br>
            <a:r>
              <a:rPr lang="en-US" dirty="0"/>
              <a:t/>
            </a:r>
            <a:br>
              <a:rPr lang="en-US" dirty="0"/>
            </a:br>
            <a:r>
              <a:rPr lang="en-US" sz="4800" dirty="0">
                <a:latin typeface="Consolas" panose="020B0609020204030204" pitchFamily="49" charset="0"/>
              </a:rPr>
              <a:t>particle </a:t>
            </a:r>
            <a:r>
              <a:rPr lang="en-US" sz="4800" dirty="0" smtClean="0">
                <a:latin typeface="Consolas" panose="020B0609020204030204" pitchFamily="49" charset="0"/>
              </a:rPr>
              <a:t>login</a:t>
            </a:r>
            <a:r>
              <a:rPr lang="en-US" dirty="0"/>
              <a:t/>
            </a:r>
            <a:br>
              <a:rPr lang="en-US" dirty="0"/>
            </a:br>
            <a:endParaRPr lang="en-US" dirty="0"/>
          </a:p>
          <a:p>
            <a:r>
              <a:rPr lang="en-US" dirty="0" smtClean="0"/>
              <a:t>Of course you can also logout (provide your particle cloud password to completely logout):</a:t>
            </a:r>
            <a:r>
              <a:rPr lang="en-US" dirty="0"/>
              <a:t/>
            </a:r>
            <a:br>
              <a:rPr lang="en-US" dirty="0"/>
            </a:br>
            <a:r>
              <a:rPr lang="en-US" dirty="0"/>
              <a:t/>
            </a:r>
            <a:br>
              <a:rPr lang="en-US" dirty="0"/>
            </a:br>
            <a:r>
              <a:rPr lang="en-US" sz="4800" dirty="0" smtClean="0">
                <a:latin typeface="Consolas" panose="020B0609020204030204" pitchFamily="49" charset="0"/>
              </a:rPr>
              <a:t>particle logout</a:t>
            </a:r>
            <a:r>
              <a:rPr lang="en-US" sz="4000" dirty="0">
                <a:latin typeface="Consolas" panose="020B0609020204030204" pitchFamily="49" charset="0"/>
              </a:rPr>
              <a:t/>
            </a:r>
            <a:br>
              <a:rPr lang="en-US" sz="4000" dirty="0">
                <a:latin typeface="Consolas" panose="020B0609020204030204" pitchFamily="49" charset="0"/>
              </a:rPr>
            </a:br>
            <a:endParaRPr lang="en-US" dirty="0"/>
          </a:p>
        </p:txBody>
      </p:sp>
    </p:spTree>
    <p:extLst>
      <p:ext uri="{BB962C8B-B14F-4D97-AF65-F5344CB8AC3E}">
        <p14:creationId xmlns:p14="http://schemas.microsoft.com/office/powerpoint/2010/main" val="10365167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the attached photon</a:t>
            </a:r>
          </a:p>
        </p:txBody>
      </p:sp>
      <p:sp>
        <p:nvSpPr>
          <p:cNvPr id="3" name="Content Placeholder 2"/>
          <p:cNvSpPr>
            <a:spLocks noGrp="1"/>
          </p:cNvSpPr>
          <p:nvPr>
            <p:ph idx="1"/>
          </p:nvPr>
        </p:nvSpPr>
        <p:spPr/>
        <p:txBody>
          <a:bodyPr>
            <a:normAutofit fontScale="92500"/>
          </a:bodyPr>
          <a:lstStyle/>
          <a:p>
            <a:r>
              <a:rPr lang="en-US" dirty="0"/>
              <a:t>First find the COM port it is attached to:</a:t>
            </a:r>
            <a:br>
              <a:rPr lang="en-US" dirty="0"/>
            </a:br>
            <a:r>
              <a:rPr lang="en-US" dirty="0"/>
              <a:t/>
            </a:r>
            <a:br>
              <a:rPr lang="en-US" dirty="0"/>
            </a:br>
            <a:r>
              <a:rPr lang="en-US" sz="4800" dirty="0">
                <a:latin typeface="Consolas" panose="020B0609020204030204" pitchFamily="49" charset="0"/>
              </a:rPr>
              <a:t>particle serial list</a:t>
            </a:r>
            <a:r>
              <a:rPr lang="en-US" dirty="0"/>
              <a:t/>
            </a:r>
            <a:br>
              <a:rPr lang="en-US" dirty="0"/>
            </a:br>
            <a:endParaRPr lang="en-US" dirty="0"/>
          </a:p>
          <a:p>
            <a:r>
              <a:rPr lang="en-US" dirty="0"/>
              <a:t>Then, get the device ID:</a:t>
            </a:r>
            <a:br>
              <a:rPr lang="en-US" dirty="0"/>
            </a:br>
            <a:r>
              <a:rPr lang="en-US" dirty="0"/>
              <a:t/>
            </a:r>
            <a:br>
              <a:rPr lang="en-US" dirty="0"/>
            </a:br>
            <a:r>
              <a:rPr lang="en-US" sz="4800" dirty="0">
                <a:latin typeface="Consolas" panose="020B0609020204030204" pitchFamily="49" charset="0"/>
              </a:rPr>
              <a:t>particle serial </a:t>
            </a:r>
            <a:r>
              <a:rPr lang="en-US" sz="4800" dirty="0" smtClean="0">
                <a:latin typeface="Consolas" panose="020B0609020204030204" pitchFamily="49" charset="0"/>
              </a:rPr>
              <a:t>identify &lt;COM#&gt;</a:t>
            </a:r>
            <a:r>
              <a:rPr lang="en-US" sz="4000" dirty="0">
                <a:latin typeface="Consolas" panose="020B0609020204030204" pitchFamily="49" charset="0"/>
              </a:rPr>
              <a:t/>
            </a:r>
            <a:br>
              <a:rPr lang="en-US" sz="4000" dirty="0">
                <a:latin typeface="Consolas" panose="020B0609020204030204" pitchFamily="49" charset="0"/>
              </a:rPr>
            </a:br>
            <a:endParaRPr lang="en-US" dirty="0"/>
          </a:p>
          <a:p>
            <a:r>
              <a:rPr lang="en-US" dirty="0"/>
              <a:t>Copy the Photon ID to your clipboard and save somewhere for later</a:t>
            </a:r>
          </a:p>
        </p:txBody>
      </p:sp>
      <p:sp>
        <p:nvSpPr>
          <p:cNvPr id="4" name="TextBox 3"/>
          <p:cNvSpPr txBox="1"/>
          <p:nvPr/>
        </p:nvSpPr>
        <p:spPr>
          <a:xfrm rot="1800000">
            <a:off x="8186808" y="1963640"/>
            <a:ext cx="3677609" cy="1815882"/>
          </a:xfrm>
          <a:prstGeom prst="rect">
            <a:avLst/>
          </a:prstGeom>
          <a:noFill/>
        </p:spPr>
        <p:txBody>
          <a:bodyPr wrap="none" rtlCol="0">
            <a:spAutoFit/>
          </a:bodyPr>
          <a:lstStyle/>
          <a:p>
            <a:pPr algn="ctr"/>
            <a:r>
              <a:rPr lang="en-US" sz="2800" dirty="0" smtClean="0">
                <a:solidFill>
                  <a:srgbClr val="C00000">
                    <a:alpha val="75000"/>
                  </a:srgbClr>
                </a:solidFill>
                <a:latin typeface="Stencil" panose="040409050D0802020404" pitchFamily="82" charset="0"/>
              </a:rPr>
              <a:t>PHOTON CONNECTED</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VIA USB AND IN </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LISTENING MODE</a:t>
            </a:r>
          </a:p>
          <a:p>
            <a:pPr algn="ctr"/>
            <a:r>
              <a:rPr lang="en-US" sz="2800" dirty="0" smtClean="0">
                <a:solidFill>
                  <a:srgbClr val="C00000">
                    <a:alpha val="75000"/>
                  </a:srgbClr>
                </a:solidFill>
                <a:latin typeface="Stencil" panose="040409050D0802020404" pitchFamily="82" charset="0"/>
              </a:rPr>
              <a:t>(</a:t>
            </a:r>
            <a:r>
              <a:rPr lang="en-US" sz="2800" dirty="0" smtClean="0">
                <a:solidFill>
                  <a:srgbClr val="006FD4">
                    <a:alpha val="75000"/>
                  </a:srgbClr>
                </a:solidFill>
                <a:latin typeface="Stencil" panose="040409050D0802020404" pitchFamily="82" charset="0"/>
              </a:rPr>
              <a:t>Blinking blue</a:t>
            </a:r>
            <a:r>
              <a:rPr lang="en-US" sz="2800" dirty="0" smtClean="0">
                <a:solidFill>
                  <a:srgbClr val="C00000">
                    <a:alpha val="75000"/>
                  </a:srgbClr>
                </a:solidFill>
                <a:latin typeface="Stencil" panose="040409050D0802020404" pitchFamily="82" charset="0"/>
              </a:rPr>
              <a:t>)</a:t>
            </a:r>
            <a:endParaRPr lang="en-US" sz="2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30034421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the particle </a:t>
            </a:r>
            <a:r>
              <a:rPr lang="en-US" dirty="0" err="1"/>
              <a:t>wifi</a:t>
            </a:r>
            <a:endParaRPr lang="en-US" dirty="0"/>
          </a:p>
        </p:txBody>
      </p:sp>
      <p:sp>
        <p:nvSpPr>
          <p:cNvPr id="3" name="Content Placeholder 2"/>
          <p:cNvSpPr>
            <a:spLocks noGrp="1"/>
          </p:cNvSpPr>
          <p:nvPr>
            <p:ph idx="1"/>
          </p:nvPr>
        </p:nvSpPr>
        <p:spPr/>
        <p:txBody>
          <a:bodyPr>
            <a:normAutofit fontScale="92500" lnSpcReduction="10000"/>
          </a:bodyPr>
          <a:lstStyle/>
          <a:p>
            <a:r>
              <a:rPr lang="en-US" dirty="0"/>
              <a:t>From the command prompt:</a:t>
            </a:r>
            <a:br>
              <a:rPr lang="en-US" dirty="0"/>
            </a:br>
            <a:r>
              <a:rPr lang="en-US" dirty="0"/>
              <a:t/>
            </a:r>
            <a:br>
              <a:rPr lang="en-US" dirty="0"/>
            </a:br>
            <a:r>
              <a:rPr lang="en-US" sz="4800" dirty="0">
                <a:latin typeface="Consolas" panose="020B0609020204030204" pitchFamily="49" charset="0"/>
              </a:rPr>
              <a:t>particle </a:t>
            </a:r>
            <a:r>
              <a:rPr lang="en-US" sz="4800" dirty="0" smtClean="0">
                <a:latin typeface="Consolas" panose="020B0609020204030204" pitchFamily="49" charset="0"/>
              </a:rPr>
              <a:t>setup </a:t>
            </a:r>
            <a:r>
              <a:rPr lang="en-US" sz="4800" dirty="0" err="1" smtClean="0">
                <a:latin typeface="Consolas" panose="020B0609020204030204" pitchFamily="49" charset="0"/>
              </a:rPr>
              <a:t>wifi</a:t>
            </a:r>
            <a:r>
              <a:rPr lang="en-US" dirty="0"/>
              <a:t/>
            </a:r>
            <a:br>
              <a:rPr lang="en-US" dirty="0"/>
            </a:br>
            <a:r>
              <a:rPr lang="en-US" dirty="0"/>
              <a:t/>
            </a:r>
            <a:br>
              <a:rPr lang="en-US" dirty="0"/>
            </a:br>
            <a:r>
              <a:rPr lang="en-US" dirty="0"/>
              <a:t>Follow the prompts to connect the </a:t>
            </a:r>
            <a:r>
              <a:rPr lang="en-US" dirty="0" err="1"/>
              <a:t>WiFi</a:t>
            </a:r>
            <a:r>
              <a:rPr lang="en-US" dirty="0"/>
              <a:t>:</a:t>
            </a:r>
            <a:br>
              <a:rPr lang="en-US" dirty="0"/>
            </a:br>
            <a:r>
              <a:rPr lang="en-US" dirty="0"/>
              <a:t/>
            </a:r>
            <a:br>
              <a:rPr lang="en-US" dirty="0"/>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a:t>
            </a:r>
            <a:r>
              <a:rPr lang="en-US" sz="4400" dirty="0" err="1">
                <a:latin typeface="Consolas" panose="020B0609020204030204" pitchFamily="49" charset="0"/>
              </a:rPr>
              <a:t>ssid</a:t>
            </a:r>
            <a:r>
              <a:rPr lang="en-US" sz="4400" dirty="0">
                <a:latin typeface="Consolas" panose="020B0609020204030204" pitchFamily="49" charset="0"/>
              </a:rPr>
              <a:t>&gt;</a:t>
            </a:r>
            <a:br>
              <a:rPr lang="en-US" sz="4400" dirty="0">
                <a:latin typeface="Consolas" panose="020B0609020204030204" pitchFamily="49" charset="0"/>
              </a:rPr>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security mode&gt;</a:t>
            </a:r>
            <a:br>
              <a:rPr lang="en-US" sz="4400" dirty="0">
                <a:latin typeface="Consolas" panose="020B0609020204030204" pitchFamily="49" charset="0"/>
              </a:rPr>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cypher type&gt;</a:t>
            </a:r>
            <a:br>
              <a:rPr lang="en-US" sz="4400" dirty="0">
                <a:latin typeface="Consolas" panose="020B0609020204030204" pitchFamily="49" charset="0"/>
              </a:rPr>
            </a:br>
            <a:r>
              <a:rPr lang="en-US" sz="4400" dirty="0">
                <a:latin typeface="Consolas" panose="020B0609020204030204" pitchFamily="49" charset="0"/>
              </a:rPr>
              <a:t>&lt;your </a:t>
            </a:r>
            <a:r>
              <a:rPr lang="en-US" sz="4400" dirty="0" err="1">
                <a:latin typeface="Consolas" panose="020B0609020204030204" pitchFamily="49" charset="0"/>
              </a:rPr>
              <a:t>wifi</a:t>
            </a:r>
            <a:r>
              <a:rPr lang="en-US" sz="4400" dirty="0">
                <a:latin typeface="Consolas" panose="020B0609020204030204" pitchFamily="49" charset="0"/>
              </a:rPr>
              <a:t> password&gt;</a:t>
            </a:r>
            <a:endParaRPr lang="en-US" dirty="0">
              <a:latin typeface="Consolas" panose="020B0609020204030204" pitchFamily="49" charset="0"/>
            </a:endParaRPr>
          </a:p>
          <a:p>
            <a:endParaRPr lang="en-US" dirty="0"/>
          </a:p>
          <a:p>
            <a:endParaRPr lang="en-US" dirty="0"/>
          </a:p>
        </p:txBody>
      </p:sp>
      <p:sp>
        <p:nvSpPr>
          <p:cNvPr id="5" name="TextBox 4"/>
          <p:cNvSpPr txBox="1"/>
          <p:nvPr/>
        </p:nvSpPr>
        <p:spPr>
          <a:xfrm rot="1800000">
            <a:off x="8186808" y="1963640"/>
            <a:ext cx="3677609" cy="1815882"/>
          </a:xfrm>
          <a:prstGeom prst="rect">
            <a:avLst/>
          </a:prstGeom>
          <a:noFill/>
        </p:spPr>
        <p:txBody>
          <a:bodyPr wrap="none" rtlCol="0">
            <a:spAutoFit/>
          </a:bodyPr>
          <a:lstStyle/>
          <a:p>
            <a:pPr algn="ctr"/>
            <a:r>
              <a:rPr lang="en-US" sz="2800" dirty="0" smtClean="0">
                <a:solidFill>
                  <a:srgbClr val="C00000">
                    <a:alpha val="75000"/>
                  </a:srgbClr>
                </a:solidFill>
                <a:latin typeface="Stencil" panose="040409050D0802020404" pitchFamily="82" charset="0"/>
              </a:rPr>
              <a:t>PHOTON CONNECTED</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VIA USB AND IN </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LISTENING MODE</a:t>
            </a:r>
          </a:p>
          <a:p>
            <a:pPr algn="ctr"/>
            <a:r>
              <a:rPr lang="en-US" sz="2800" dirty="0" smtClean="0">
                <a:solidFill>
                  <a:srgbClr val="C00000">
                    <a:alpha val="75000"/>
                  </a:srgbClr>
                </a:solidFill>
                <a:latin typeface="Stencil" panose="040409050D0802020404" pitchFamily="82" charset="0"/>
              </a:rPr>
              <a:t>(</a:t>
            </a:r>
            <a:r>
              <a:rPr lang="en-US" sz="2800" dirty="0" smtClean="0">
                <a:solidFill>
                  <a:srgbClr val="006FD4">
                    <a:alpha val="75000"/>
                  </a:srgbClr>
                </a:solidFill>
                <a:latin typeface="Stencil" panose="040409050D0802020404" pitchFamily="82" charset="0"/>
              </a:rPr>
              <a:t>Blinking blue</a:t>
            </a:r>
            <a:r>
              <a:rPr lang="en-US" sz="2800" dirty="0" smtClean="0">
                <a:solidFill>
                  <a:srgbClr val="C00000">
                    <a:alpha val="75000"/>
                  </a:srgbClr>
                </a:solidFill>
                <a:latin typeface="Stencil" panose="040409050D0802020404" pitchFamily="82" charset="0"/>
              </a:rPr>
              <a:t>)</a:t>
            </a:r>
            <a:endParaRPr lang="en-US" sz="2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18186519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Claim and name your photon</a:t>
            </a:r>
          </a:p>
        </p:txBody>
      </p:sp>
      <p:sp>
        <p:nvSpPr>
          <p:cNvPr id="3" name="Content Placeholder 2"/>
          <p:cNvSpPr>
            <a:spLocks noGrp="1"/>
          </p:cNvSpPr>
          <p:nvPr>
            <p:ph idx="1"/>
          </p:nvPr>
        </p:nvSpPr>
        <p:spPr/>
        <p:txBody>
          <a:bodyPr>
            <a:normAutofit/>
          </a:bodyPr>
          <a:lstStyle/>
          <a:p>
            <a:r>
              <a:rPr lang="en-US" dirty="0" smtClean="0"/>
              <a:t>Add </a:t>
            </a:r>
            <a:r>
              <a:rPr lang="en-US" dirty="0"/>
              <a:t>the device to your account</a:t>
            </a:r>
            <a:br>
              <a:rPr lang="en-US" dirty="0"/>
            </a:br>
            <a:r>
              <a:rPr lang="en-US" dirty="0"/>
              <a:t/>
            </a:r>
            <a:br>
              <a:rPr lang="en-US" dirty="0"/>
            </a:br>
            <a:r>
              <a:rPr lang="en-US" sz="3900" dirty="0">
                <a:latin typeface="Consolas" panose="020B0609020204030204" pitchFamily="49" charset="0"/>
              </a:rPr>
              <a:t>particle device add &lt;id&gt;</a:t>
            </a:r>
            <a:r>
              <a:rPr lang="en-US" dirty="0"/>
              <a:t/>
            </a:r>
            <a:br>
              <a:rPr lang="en-US" dirty="0"/>
            </a:br>
            <a:endParaRPr lang="en-US" dirty="0"/>
          </a:p>
          <a:p>
            <a:r>
              <a:rPr lang="en-US" dirty="0"/>
              <a:t>Name the device</a:t>
            </a:r>
            <a:br>
              <a:rPr lang="en-US" dirty="0"/>
            </a:br>
            <a:r>
              <a:rPr lang="en-US" dirty="0"/>
              <a:t/>
            </a:r>
            <a:br>
              <a:rPr lang="en-US" dirty="0"/>
            </a:br>
            <a:r>
              <a:rPr lang="en-US" sz="3900" dirty="0">
                <a:latin typeface="Consolas" panose="020B0609020204030204" pitchFamily="49" charset="0"/>
              </a:rPr>
              <a:t>particle device rename &lt;id&gt; &lt;</a:t>
            </a:r>
            <a:r>
              <a:rPr lang="en-US" sz="3900" dirty="0" err="1">
                <a:latin typeface="Consolas" panose="020B0609020204030204" pitchFamily="49" charset="0"/>
              </a:rPr>
              <a:t>newname</a:t>
            </a:r>
            <a:r>
              <a:rPr lang="en-US" sz="3900" dirty="0">
                <a:latin typeface="Consolas" panose="020B0609020204030204" pitchFamily="49" charset="0"/>
              </a:rPr>
              <a:t>&gt;</a:t>
            </a:r>
            <a:r>
              <a:rPr lang="en-US" dirty="0"/>
              <a:t/>
            </a:r>
            <a:br>
              <a:rPr lang="en-US" dirty="0"/>
            </a:br>
            <a:endParaRPr lang="en-US" dirty="0"/>
          </a:p>
        </p:txBody>
      </p:sp>
      <p:sp>
        <p:nvSpPr>
          <p:cNvPr id="5" name="TextBox 4"/>
          <p:cNvSpPr txBox="1"/>
          <p:nvPr/>
        </p:nvSpPr>
        <p:spPr>
          <a:xfrm rot="1800000">
            <a:off x="8286194" y="2394527"/>
            <a:ext cx="3478837" cy="954107"/>
          </a:xfrm>
          <a:prstGeom prst="rect">
            <a:avLst/>
          </a:prstGeom>
          <a:noFill/>
        </p:spPr>
        <p:txBody>
          <a:bodyPr wrap="none" rtlCol="0">
            <a:spAutoFit/>
          </a:bodyPr>
          <a:lstStyle/>
          <a:p>
            <a:pPr algn="ctr"/>
            <a:r>
              <a:rPr lang="en-US" sz="2800" dirty="0" smtClean="0">
                <a:solidFill>
                  <a:srgbClr val="C00000">
                    <a:alpha val="75000"/>
                  </a:srgbClr>
                </a:solidFill>
                <a:latin typeface="Stencil" panose="040409050D0802020404" pitchFamily="82" charset="0"/>
              </a:rPr>
              <a:t>PHOTON ONLINE</a:t>
            </a:r>
            <a:br>
              <a:rPr lang="en-US" sz="2800" dirty="0" smtClean="0">
                <a:solidFill>
                  <a:srgbClr val="C00000">
                    <a:alpha val="75000"/>
                  </a:srgbClr>
                </a:solidFill>
                <a:latin typeface="Stencil" panose="040409050D0802020404" pitchFamily="82" charset="0"/>
              </a:rPr>
            </a:br>
            <a:r>
              <a:rPr lang="en-US" sz="2800" dirty="0" smtClean="0">
                <a:solidFill>
                  <a:srgbClr val="C00000">
                    <a:alpha val="75000"/>
                  </a:srgbClr>
                </a:solidFill>
                <a:latin typeface="Stencil" panose="040409050D0802020404" pitchFamily="82" charset="0"/>
              </a:rPr>
              <a:t>(</a:t>
            </a:r>
            <a:r>
              <a:rPr lang="en-US" sz="2800" dirty="0" smtClean="0">
                <a:solidFill>
                  <a:srgbClr val="00FFFF">
                    <a:alpha val="75000"/>
                  </a:srgbClr>
                </a:solidFill>
                <a:latin typeface="Stencil" panose="040409050D0802020404" pitchFamily="82" charset="0"/>
              </a:rPr>
              <a:t>BREATHING CYAN</a:t>
            </a:r>
            <a:r>
              <a:rPr lang="en-US" sz="2800" dirty="0" smtClean="0">
                <a:solidFill>
                  <a:srgbClr val="C00000">
                    <a:alpha val="75000"/>
                  </a:srgbClr>
                </a:solidFill>
                <a:latin typeface="Stencil" panose="040409050D0802020404" pitchFamily="82" charset="0"/>
              </a:rPr>
              <a:t>)</a:t>
            </a:r>
            <a:endParaRPr lang="en-US" sz="2800" dirty="0">
              <a:solidFill>
                <a:srgbClr val="C00000">
                  <a:alpha val="75000"/>
                </a:srgbClr>
              </a:solidFill>
              <a:latin typeface="Stencil" panose="040409050D0802020404" pitchFamily="82" charset="0"/>
            </a:endParaRPr>
          </a:p>
        </p:txBody>
      </p:sp>
    </p:spTree>
    <p:extLst>
      <p:ext uri="{BB962C8B-B14F-4D97-AF65-F5344CB8AC3E}">
        <p14:creationId xmlns:p14="http://schemas.microsoft.com/office/powerpoint/2010/main" val="5799945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Configure the Particle Cloud and Photon</a:t>
            </a:r>
            <a:endParaRPr lang="en-US" dirty="0"/>
          </a:p>
        </p:txBody>
      </p:sp>
    </p:spTree>
    <p:extLst>
      <p:ext uri="{BB962C8B-B14F-4D97-AF65-F5344CB8AC3E}">
        <p14:creationId xmlns:p14="http://schemas.microsoft.com/office/powerpoint/2010/main" val="40106456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4"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Tree>
    <p:extLst>
      <p:ext uri="{BB962C8B-B14F-4D97-AF65-F5344CB8AC3E}">
        <p14:creationId xmlns:p14="http://schemas.microsoft.com/office/powerpoint/2010/main" val="1971495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2" name="Group 1"/>
          <p:cNvGrpSpPr/>
          <p:nvPr/>
        </p:nvGrpSpPr>
        <p:grpSpPr>
          <a:xfrm>
            <a:off x="1748688" y="4161546"/>
            <a:ext cx="1821140" cy="1101473"/>
            <a:chOff x="1748688" y="4161546"/>
            <a:chExt cx="1821140" cy="1101473"/>
          </a:xfrm>
        </p:grpSpPr>
        <p:sp>
          <p:nvSpPr>
            <p:cNvPr id="34" name="TextBox 33"/>
            <p:cNvSpPr txBox="1"/>
            <p:nvPr/>
          </p:nvSpPr>
          <p:spPr>
            <a:xfrm>
              <a:off x="1748688" y="4678244"/>
              <a:ext cx="1821140" cy="584775"/>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sp>
          <p:nvSpPr>
            <p:cNvPr id="35" name="Rectangle 10"/>
            <p:cNvSpPr/>
            <p:nvPr/>
          </p:nvSpPr>
          <p:spPr>
            <a:xfrm>
              <a:off x="2451567" y="4307390"/>
              <a:ext cx="368778" cy="365426"/>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629957" y="4161546"/>
              <a:ext cx="236993" cy="393995"/>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57759" y="4174956"/>
              <a:ext cx="182370" cy="317458"/>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35015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8525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3 of 6:</a:t>
            </a:r>
            <a:r>
              <a:rPr lang="en-US" dirty="0">
                <a:solidFill>
                  <a:srgbClr val="00AEEF"/>
                </a:solidFill>
              </a:rPr>
              <a:t/>
            </a:r>
            <a:br>
              <a:rPr lang="en-US" dirty="0">
                <a:solidFill>
                  <a:srgbClr val="00AEEF"/>
                </a:solidFill>
              </a:rPr>
            </a:br>
            <a:r>
              <a:rPr lang="en-US" dirty="0">
                <a:solidFill>
                  <a:srgbClr val="00AEEF"/>
                </a:solidFill>
              </a:rPr>
              <a:t>Photon </a:t>
            </a:r>
            <a:r>
              <a:rPr lang="en-US" dirty="0" smtClean="0">
                <a:solidFill>
                  <a:srgbClr val="00AEEF"/>
                </a:solidFill>
              </a:rPr>
              <a:t>DHT11 Circuit &amp; </a:t>
            </a:r>
            <a:r>
              <a:rPr lang="en-US" dirty="0" err="1" smtClean="0">
                <a:solidFill>
                  <a:srgbClr val="00AEEF"/>
                </a:solidFill>
              </a:rPr>
              <a:t>WeBHOOK</a:t>
            </a:r>
            <a:r>
              <a:rPr lang="en-US" dirty="0" smtClean="0">
                <a:solidFill>
                  <a:srgbClr val="00AEEF"/>
                </a:solidFill>
              </a:rPr>
              <a:t> &amp; CODE</a:t>
            </a:r>
            <a:endParaRPr lang="en-US" dirty="0">
              <a:solidFill>
                <a:srgbClr val="00AEEF"/>
              </a:solidFill>
            </a:endParaRPr>
          </a:p>
        </p:txBody>
      </p:sp>
      <p:sp>
        <p:nvSpPr>
          <p:cNvPr id="5" name="Subtitle 2"/>
          <p:cNvSpPr txBox="1">
            <a:spLocks/>
          </p:cNvSpPr>
          <p:nvPr/>
        </p:nvSpPr>
        <p:spPr>
          <a:xfrm>
            <a:off x="1524000" y="2347170"/>
            <a:ext cx="9144000" cy="3571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smtClean="0"/>
              <a:t>Particle Photon + DHT11 Sensor + Azure + Power BI + Node.js + .NET = AWESOME</a:t>
            </a:r>
            <a:endParaRPr lang="en-US" sz="1800" dirty="0"/>
          </a:p>
        </p:txBody>
      </p:sp>
    </p:spTree>
    <p:extLst>
      <p:ext uri="{BB962C8B-B14F-4D97-AF65-F5344CB8AC3E}">
        <p14:creationId xmlns:p14="http://schemas.microsoft.com/office/powerpoint/2010/main" val="36028428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5796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90640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10" grpId="0" animBg="1"/>
      <p:bldP spid="159" grpId="0" animBg="1"/>
      <p:bldP spid="176" grpId="0" animBg="1"/>
      <p:bldP spid="175" grpId="0" animBg="1"/>
      <p:bldP spid="44" grpId="0" animBg="1"/>
      <p:bldP spid="36" grpId="0" animBg="1"/>
      <p:bldP spid="3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7423257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2" name="Group 1"/>
          <p:cNvGrpSpPr/>
          <p:nvPr/>
        </p:nvGrpSpPr>
        <p:grpSpPr>
          <a:xfrm>
            <a:off x="1748688" y="4161546"/>
            <a:ext cx="1821140" cy="1101473"/>
            <a:chOff x="1748688" y="4161546"/>
            <a:chExt cx="1821140" cy="1101473"/>
          </a:xfrm>
        </p:grpSpPr>
        <p:sp>
          <p:nvSpPr>
            <p:cNvPr id="34" name="TextBox 33"/>
            <p:cNvSpPr txBox="1"/>
            <p:nvPr/>
          </p:nvSpPr>
          <p:spPr>
            <a:xfrm>
              <a:off x="1748688" y="4678244"/>
              <a:ext cx="1821140" cy="584775"/>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sp>
          <p:nvSpPr>
            <p:cNvPr id="35" name="Rectangle 10"/>
            <p:cNvSpPr/>
            <p:nvPr/>
          </p:nvSpPr>
          <p:spPr>
            <a:xfrm>
              <a:off x="2451567" y="4307390"/>
              <a:ext cx="368778" cy="365426"/>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629957" y="4161546"/>
              <a:ext cx="236993" cy="393995"/>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57759" y="4174956"/>
              <a:ext cx="182370" cy="317458"/>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8934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TYPES OF DHT11 SENSORS</a:t>
            </a:r>
            <a:endParaRPr lang="en-US" dirty="0"/>
          </a:p>
        </p:txBody>
      </p:sp>
      <p:sp>
        <p:nvSpPr>
          <p:cNvPr id="4" name="Text Placeholder 3"/>
          <p:cNvSpPr>
            <a:spLocks noGrp="1"/>
          </p:cNvSpPr>
          <p:nvPr>
            <p:ph type="body" idx="1"/>
          </p:nvPr>
        </p:nvSpPr>
        <p:spPr/>
        <p:txBody>
          <a:bodyPr>
            <a:normAutofit fontScale="92500"/>
          </a:bodyPr>
          <a:lstStyle/>
          <a:p>
            <a:pPr algn="ctr"/>
            <a:r>
              <a:rPr lang="en-US" dirty="0" smtClean="0"/>
              <a:t>Standalone 4 Pin Sensor</a:t>
            </a:r>
          </a:p>
          <a:p>
            <a:pPr algn="ctr"/>
            <a:r>
              <a:rPr lang="en-US" dirty="0" smtClean="0"/>
              <a:t>(Requires external data line pullup resistor)</a:t>
            </a:r>
            <a:endParaRPr lang="en-US" dirty="0"/>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2757068" y="2569930"/>
            <a:ext cx="1323226" cy="2190292"/>
          </a:xfrm>
        </p:spPr>
      </p:pic>
      <p:sp>
        <p:nvSpPr>
          <p:cNvPr id="6" name="Text Placeholder 5"/>
          <p:cNvSpPr>
            <a:spLocks noGrp="1"/>
          </p:cNvSpPr>
          <p:nvPr>
            <p:ph type="body" sz="quarter" idx="3"/>
          </p:nvPr>
        </p:nvSpPr>
        <p:spPr/>
        <p:txBody>
          <a:bodyPr/>
          <a:lstStyle/>
          <a:p>
            <a:pPr algn="ctr"/>
            <a:r>
              <a:rPr lang="en-US" dirty="0" smtClean="0"/>
              <a:t>Pre-configured 3 Pin Sensor </a:t>
            </a:r>
            <a:br>
              <a:rPr lang="en-US" dirty="0" smtClean="0"/>
            </a:br>
            <a:r>
              <a:rPr lang="en-US" dirty="0" smtClean="0"/>
              <a:t>(Pullup resistor pre-installed on board)</a:t>
            </a:r>
            <a:endParaRPr lang="en-US" dirty="0"/>
          </a:p>
        </p:txBody>
      </p:sp>
      <p:pic>
        <p:nvPicPr>
          <p:cNvPr id="9" name="Content Placeholder 8"/>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8100854" y="2569930"/>
            <a:ext cx="1325880" cy="3511511"/>
          </a:xfrm>
        </p:spPr>
      </p:pic>
      <p:sp>
        <p:nvSpPr>
          <p:cNvPr id="10" name="TextBox 9"/>
          <p:cNvSpPr txBox="1"/>
          <p:nvPr/>
        </p:nvSpPr>
        <p:spPr>
          <a:xfrm rot="5400000">
            <a:off x="2766234" y="4847763"/>
            <a:ext cx="564578" cy="369332"/>
          </a:xfrm>
          <a:prstGeom prst="rect">
            <a:avLst/>
          </a:prstGeom>
          <a:noFill/>
        </p:spPr>
        <p:txBody>
          <a:bodyPr wrap="none" rtlCol="0">
            <a:spAutoFit/>
          </a:bodyPr>
          <a:lstStyle/>
          <a:p>
            <a:r>
              <a:rPr lang="en-US" dirty="0" err="1" smtClean="0">
                <a:latin typeface="Consolas" panose="020B0609020204030204" pitchFamily="49" charset="0"/>
              </a:rPr>
              <a:t>Vcc</a:t>
            </a:r>
            <a:endParaRPr lang="en-US" dirty="0">
              <a:latin typeface="Consolas" panose="020B0609020204030204" pitchFamily="49" charset="0"/>
            </a:endParaRPr>
          </a:p>
        </p:txBody>
      </p:sp>
      <p:sp>
        <p:nvSpPr>
          <p:cNvPr id="11" name="TextBox 10"/>
          <p:cNvSpPr txBox="1"/>
          <p:nvPr/>
        </p:nvSpPr>
        <p:spPr>
          <a:xfrm rot="5400000">
            <a:off x="2961708" y="4911082"/>
            <a:ext cx="691215" cy="369332"/>
          </a:xfrm>
          <a:prstGeom prst="rect">
            <a:avLst/>
          </a:prstGeom>
          <a:noFill/>
        </p:spPr>
        <p:txBody>
          <a:bodyPr wrap="none" rtlCol="0">
            <a:spAutoFit/>
          </a:bodyPr>
          <a:lstStyle/>
          <a:p>
            <a:r>
              <a:rPr lang="en-US" dirty="0" smtClean="0">
                <a:latin typeface="Consolas" panose="020B0609020204030204" pitchFamily="49" charset="0"/>
              </a:rPr>
              <a:t>Data</a:t>
            </a:r>
            <a:endParaRPr lang="en-US" dirty="0">
              <a:latin typeface="Consolas" panose="020B0609020204030204" pitchFamily="49" charset="0"/>
            </a:endParaRPr>
          </a:p>
        </p:txBody>
      </p:sp>
      <p:sp>
        <p:nvSpPr>
          <p:cNvPr id="12" name="TextBox 11"/>
          <p:cNvSpPr txBox="1"/>
          <p:nvPr/>
        </p:nvSpPr>
        <p:spPr>
          <a:xfrm rot="5400000">
            <a:off x="2967226" y="5164356"/>
            <a:ext cx="1197764" cy="369332"/>
          </a:xfrm>
          <a:prstGeom prst="rect">
            <a:avLst/>
          </a:prstGeom>
          <a:noFill/>
        </p:spPr>
        <p:txBody>
          <a:bodyPr wrap="none" rtlCol="0">
            <a:spAutoFit/>
          </a:bodyPr>
          <a:lstStyle/>
          <a:p>
            <a:r>
              <a:rPr lang="en-US" dirty="0" smtClean="0">
                <a:latin typeface="Consolas" panose="020B0609020204030204" pitchFamily="49" charset="0"/>
              </a:rPr>
              <a:t>Not Used</a:t>
            </a:r>
            <a:endParaRPr lang="en-US" dirty="0">
              <a:latin typeface="Consolas" panose="020B0609020204030204" pitchFamily="49" charset="0"/>
            </a:endParaRPr>
          </a:p>
        </p:txBody>
      </p:sp>
      <p:sp>
        <p:nvSpPr>
          <p:cNvPr id="13" name="TextBox 12"/>
          <p:cNvSpPr txBox="1"/>
          <p:nvPr/>
        </p:nvSpPr>
        <p:spPr>
          <a:xfrm rot="5400000">
            <a:off x="3549519" y="4857845"/>
            <a:ext cx="564578" cy="369332"/>
          </a:xfrm>
          <a:prstGeom prst="rect">
            <a:avLst/>
          </a:prstGeom>
          <a:noFill/>
        </p:spPr>
        <p:txBody>
          <a:bodyPr wrap="none" rtlCol="0">
            <a:spAutoFit/>
          </a:bodyPr>
          <a:lstStyle/>
          <a:p>
            <a:r>
              <a:rPr lang="en-US" dirty="0" err="1" smtClean="0">
                <a:latin typeface="Consolas" panose="020B0609020204030204" pitchFamily="49" charset="0"/>
              </a:rPr>
              <a:t>Gnd</a:t>
            </a:r>
            <a:endParaRPr lang="en-US" dirty="0">
              <a:latin typeface="Consolas" panose="020B0609020204030204" pitchFamily="49" charset="0"/>
            </a:endParaRPr>
          </a:p>
        </p:txBody>
      </p:sp>
      <p:sp>
        <p:nvSpPr>
          <p:cNvPr id="18" name="TextBox 17"/>
          <p:cNvSpPr txBox="1"/>
          <p:nvPr/>
        </p:nvSpPr>
        <p:spPr>
          <a:xfrm rot="5400000">
            <a:off x="8261798" y="6179064"/>
            <a:ext cx="564578" cy="369332"/>
          </a:xfrm>
          <a:prstGeom prst="rect">
            <a:avLst/>
          </a:prstGeom>
          <a:noFill/>
        </p:spPr>
        <p:txBody>
          <a:bodyPr wrap="none" rtlCol="0">
            <a:spAutoFit/>
          </a:bodyPr>
          <a:lstStyle/>
          <a:p>
            <a:r>
              <a:rPr lang="en-US" dirty="0" err="1" smtClean="0">
                <a:latin typeface="Consolas" panose="020B0609020204030204" pitchFamily="49" charset="0"/>
              </a:rPr>
              <a:t>Vcc</a:t>
            </a:r>
            <a:endParaRPr lang="en-US" dirty="0">
              <a:latin typeface="Consolas" panose="020B0609020204030204" pitchFamily="49" charset="0"/>
            </a:endParaRPr>
          </a:p>
        </p:txBody>
      </p:sp>
      <p:sp>
        <p:nvSpPr>
          <p:cNvPr id="19" name="TextBox 18"/>
          <p:cNvSpPr txBox="1"/>
          <p:nvPr/>
        </p:nvSpPr>
        <p:spPr>
          <a:xfrm rot="5400000">
            <a:off x="8457272" y="6242383"/>
            <a:ext cx="691215" cy="369332"/>
          </a:xfrm>
          <a:prstGeom prst="rect">
            <a:avLst/>
          </a:prstGeom>
          <a:noFill/>
        </p:spPr>
        <p:txBody>
          <a:bodyPr wrap="none" rtlCol="0">
            <a:spAutoFit/>
          </a:bodyPr>
          <a:lstStyle/>
          <a:p>
            <a:r>
              <a:rPr lang="en-US" dirty="0" smtClean="0">
                <a:latin typeface="Consolas" panose="020B0609020204030204" pitchFamily="49" charset="0"/>
              </a:rPr>
              <a:t>Data</a:t>
            </a:r>
            <a:endParaRPr lang="en-US" dirty="0">
              <a:latin typeface="Consolas" panose="020B0609020204030204" pitchFamily="49" charset="0"/>
            </a:endParaRPr>
          </a:p>
        </p:txBody>
      </p:sp>
      <p:sp>
        <p:nvSpPr>
          <p:cNvPr id="20" name="TextBox 19"/>
          <p:cNvSpPr txBox="1"/>
          <p:nvPr/>
        </p:nvSpPr>
        <p:spPr>
          <a:xfrm rot="5400000">
            <a:off x="8779383" y="6189146"/>
            <a:ext cx="564578" cy="369332"/>
          </a:xfrm>
          <a:prstGeom prst="rect">
            <a:avLst/>
          </a:prstGeom>
          <a:noFill/>
        </p:spPr>
        <p:txBody>
          <a:bodyPr wrap="none" rtlCol="0">
            <a:spAutoFit/>
          </a:bodyPr>
          <a:lstStyle/>
          <a:p>
            <a:r>
              <a:rPr lang="en-US" dirty="0" err="1" smtClean="0">
                <a:latin typeface="Consolas" panose="020B0609020204030204" pitchFamily="49" charset="0"/>
              </a:rPr>
              <a:t>Gnd</a:t>
            </a:r>
            <a:endParaRPr lang="en-US" dirty="0">
              <a:latin typeface="Consolas" panose="020B0609020204030204" pitchFamily="49" charset="0"/>
            </a:endParaRPr>
          </a:p>
        </p:txBody>
      </p:sp>
    </p:spTree>
    <p:extLst>
      <p:ext uri="{BB962C8B-B14F-4D97-AF65-F5344CB8AC3E}">
        <p14:creationId xmlns:p14="http://schemas.microsoft.com/office/powerpoint/2010/main" val="25300259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2960" y="349885"/>
            <a:ext cx="11145520" cy="1325563"/>
          </a:xfrm>
        </p:spPr>
        <p:txBody>
          <a:bodyPr/>
          <a:lstStyle/>
          <a:p>
            <a:r>
              <a:rPr lang="en-US" dirty="0" smtClean="0"/>
              <a:t>Standalone sensor pullup resistor</a:t>
            </a:r>
            <a:endParaRPr lang="en-US" dirty="0"/>
          </a:p>
        </p:txBody>
      </p:sp>
      <p:grpSp>
        <p:nvGrpSpPr>
          <p:cNvPr id="14" name="Group 13"/>
          <p:cNvGrpSpPr/>
          <p:nvPr/>
        </p:nvGrpSpPr>
        <p:grpSpPr>
          <a:xfrm rot="16200000">
            <a:off x="4758608" y="-1053591"/>
            <a:ext cx="2701371" cy="9937756"/>
            <a:chOff x="2757068" y="2569930"/>
            <a:chExt cx="1323226" cy="4867861"/>
          </a:xfrm>
        </p:grpSpPr>
        <p:pic>
          <p:nvPicPr>
            <p:cNvPr id="9" name="Content Placeholder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7068" y="2569930"/>
              <a:ext cx="1323226" cy="2190292"/>
            </a:xfrm>
            <a:prstGeom prst="rect">
              <a:avLst/>
            </a:prstGeom>
          </p:spPr>
        </p:pic>
        <p:sp>
          <p:nvSpPr>
            <p:cNvPr id="10" name="TextBox 9"/>
            <p:cNvSpPr txBox="1"/>
            <p:nvPr/>
          </p:nvSpPr>
          <p:spPr>
            <a:xfrm rot="5400000">
              <a:off x="2771016" y="6213964"/>
              <a:ext cx="547447" cy="376899"/>
            </a:xfrm>
            <a:prstGeom prst="rect">
              <a:avLst/>
            </a:prstGeom>
            <a:noFill/>
          </p:spPr>
          <p:txBody>
            <a:bodyPr wrap="none" rtlCol="0">
              <a:spAutoFit/>
            </a:bodyPr>
            <a:lstStyle/>
            <a:p>
              <a:r>
                <a:rPr lang="en-US" sz="4400" dirty="0" err="1" smtClean="0">
                  <a:latin typeface="Consolas" panose="020B0609020204030204" pitchFamily="49" charset="0"/>
                </a:rPr>
                <a:t>Vcc</a:t>
              </a:r>
              <a:endParaRPr lang="en-US" sz="4400" dirty="0">
                <a:latin typeface="Consolas" panose="020B0609020204030204" pitchFamily="49" charset="0"/>
              </a:endParaRPr>
            </a:p>
          </p:txBody>
        </p:sp>
        <p:sp>
          <p:nvSpPr>
            <p:cNvPr id="11" name="TextBox 10"/>
            <p:cNvSpPr txBox="1"/>
            <p:nvPr/>
          </p:nvSpPr>
          <p:spPr>
            <a:xfrm rot="5400000">
              <a:off x="2953644" y="6290128"/>
              <a:ext cx="699776" cy="376899"/>
            </a:xfrm>
            <a:prstGeom prst="rect">
              <a:avLst/>
            </a:prstGeom>
            <a:noFill/>
          </p:spPr>
          <p:txBody>
            <a:bodyPr wrap="none" rtlCol="0">
              <a:spAutoFit/>
            </a:bodyPr>
            <a:lstStyle/>
            <a:p>
              <a:r>
                <a:rPr lang="en-US" sz="4400" dirty="0" smtClean="0">
                  <a:latin typeface="Consolas" panose="020B0609020204030204" pitchFamily="49" charset="0"/>
                </a:rPr>
                <a:t>Data</a:t>
              </a:r>
              <a:endParaRPr lang="en-US" sz="4400" dirty="0">
                <a:latin typeface="Consolas" panose="020B0609020204030204" pitchFamily="49" charset="0"/>
              </a:endParaRPr>
            </a:p>
          </p:txBody>
        </p:sp>
        <p:sp>
          <p:nvSpPr>
            <p:cNvPr id="12" name="TextBox 11"/>
            <p:cNvSpPr txBox="1"/>
            <p:nvPr/>
          </p:nvSpPr>
          <p:spPr>
            <a:xfrm rot="5400000">
              <a:off x="2907777" y="6594793"/>
              <a:ext cx="1309097" cy="376899"/>
            </a:xfrm>
            <a:prstGeom prst="rect">
              <a:avLst/>
            </a:prstGeom>
            <a:noFill/>
          </p:spPr>
          <p:txBody>
            <a:bodyPr wrap="none" rtlCol="0">
              <a:spAutoFit/>
            </a:bodyPr>
            <a:lstStyle/>
            <a:p>
              <a:r>
                <a:rPr lang="en-US" sz="4400" dirty="0" smtClean="0">
                  <a:latin typeface="Consolas" panose="020B0609020204030204" pitchFamily="49" charset="0"/>
                </a:rPr>
                <a:t>Not Used</a:t>
              </a:r>
              <a:endParaRPr lang="en-US" sz="4400" dirty="0">
                <a:latin typeface="Consolas" panose="020B0609020204030204" pitchFamily="49" charset="0"/>
              </a:endParaRPr>
            </a:p>
          </p:txBody>
        </p:sp>
        <p:sp>
          <p:nvSpPr>
            <p:cNvPr id="13" name="TextBox 12"/>
            <p:cNvSpPr txBox="1"/>
            <p:nvPr/>
          </p:nvSpPr>
          <p:spPr>
            <a:xfrm rot="5400000">
              <a:off x="3554302" y="6224047"/>
              <a:ext cx="547446" cy="376899"/>
            </a:xfrm>
            <a:prstGeom prst="rect">
              <a:avLst/>
            </a:prstGeom>
            <a:noFill/>
          </p:spPr>
          <p:txBody>
            <a:bodyPr wrap="none" rtlCol="0">
              <a:spAutoFit/>
            </a:bodyPr>
            <a:lstStyle/>
            <a:p>
              <a:r>
                <a:rPr lang="en-US" sz="4400" dirty="0" err="1" smtClean="0">
                  <a:latin typeface="Consolas" panose="020B0609020204030204" pitchFamily="49" charset="0"/>
                </a:rPr>
                <a:t>Gnd</a:t>
              </a:r>
              <a:endParaRPr lang="en-US" sz="4400" dirty="0">
                <a:latin typeface="Consolas" panose="020B0609020204030204" pitchFamily="49" charset="0"/>
              </a:endParaRPr>
            </a:p>
          </p:txBody>
        </p:sp>
      </p:grpSp>
      <p:grpSp>
        <p:nvGrpSpPr>
          <p:cNvPr id="15" name="Group 14"/>
          <p:cNvGrpSpPr>
            <a:grpSpLocks noChangeAspect="1"/>
          </p:cNvGrpSpPr>
          <p:nvPr/>
        </p:nvGrpSpPr>
        <p:grpSpPr>
          <a:xfrm>
            <a:off x="5017570" y="5171953"/>
            <a:ext cx="1919813" cy="866222"/>
            <a:chOff x="891356" y="6090700"/>
            <a:chExt cx="2834640" cy="1278993"/>
          </a:xfrm>
        </p:grpSpPr>
        <p:grpSp>
          <p:nvGrpSpPr>
            <p:cNvPr id="16" name="Group 15"/>
            <p:cNvGrpSpPr/>
            <p:nvPr/>
          </p:nvGrpSpPr>
          <p:grpSpPr>
            <a:xfrm>
              <a:off x="891356" y="6090700"/>
              <a:ext cx="2834640" cy="624245"/>
              <a:chOff x="3218816" y="2486026"/>
              <a:chExt cx="5392103" cy="1187449"/>
            </a:xfrm>
          </p:grpSpPr>
          <p:sp>
            <p:nvSpPr>
              <p:cNvPr id="18"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sistor Body"/>
              <p:cNvSpPr>
                <a:spLocks/>
              </p:cNvSpPr>
              <p:nvPr/>
            </p:nvSpPr>
            <p:spPr bwMode="auto">
              <a:xfrm>
                <a:off x="4295776" y="2487612"/>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17" name="TextBox 16"/>
            <p:cNvSpPr txBox="1"/>
            <p:nvPr/>
          </p:nvSpPr>
          <p:spPr>
            <a:xfrm>
              <a:off x="1247876" y="6600253"/>
              <a:ext cx="1487909" cy="769440"/>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grpSp>
        <p:nvGrpSpPr>
          <p:cNvPr id="31" name="Group 30"/>
          <p:cNvGrpSpPr/>
          <p:nvPr/>
        </p:nvGrpSpPr>
        <p:grpSpPr>
          <a:xfrm>
            <a:off x="4438587" y="3017520"/>
            <a:ext cx="3077781" cy="1794695"/>
            <a:chOff x="4438587" y="3017520"/>
            <a:chExt cx="1233281" cy="1794695"/>
          </a:xfrm>
        </p:grpSpPr>
        <p:sp>
          <p:nvSpPr>
            <p:cNvPr id="27" name="Rectangle 26"/>
            <p:cNvSpPr/>
            <p:nvPr/>
          </p:nvSpPr>
          <p:spPr>
            <a:xfrm>
              <a:off x="4438587" y="3017520"/>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38587" y="3559339"/>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438587" y="4096877"/>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438587" y="4634415"/>
              <a:ext cx="1233281" cy="1778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Left Leg"/>
          <p:cNvSpPr/>
          <p:nvPr/>
        </p:nvSpPr>
        <p:spPr>
          <a:xfrm rot="16200000">
            <a:off x="4694664" y="4992610"/>
            <a:ext cx="774005" cy="130904"/>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flipV="1">
            <a:off x="6810143" y="4155444"/>
            <a:ext cx="405932" cy="1284786"/>
          </a:xfrm>
          <a:custGeom>
            <a:avLst/>
            <a:gdLst>
              <a:gd name="connsiteX0" fmla="*/ 65452 w 405932"/>
              <a:gd name="connsiteY0" fmla="*/ 1284786 h 1284786"/>
              <a:gd name="connsiteX1" fmla="*/ 130904 w 405932"/>
              <a:gd name="connsiteY1" fmla="*/ 1219334 h 1284786"/>
              <a:gd name="connsiteX2" fmla="*/ 130904 w 405932"/>
              <a:gd name="connsiteY2" fmla="*/ 1033811 h 1284786"/>
              <a:gd name="connsiteX3" fmla="*/ 201125 w 405932"/>
              <a:gd name="connsiteY3" fmla="*/ 1019634 h 1284786"/>
              <a:gd name="connsiteX4" fmla="*/ 405932 w 405932"/>
              <a:gd name="connsiteY4" fmla="*/ 710652 h 1284786"/>
              <a:gd name="connsiteX5" fmla="*/ 201125 w 405932"/>
              <a:gd name="connsiteY5" fmla="*/ 401670 h 1284786"/>
              <a:gd name="connsiteX6" fmla="*/ 130904 w 405932"/>
              <a:gd name="connsiteY6" fmla="*/ 387493 h 1284786"/>
              <a:gd name="connsiteX7" fmla="*/ 130904 w 405932"/>
              <a:gd name="connsiteY7" fmla="*/ 65452 h 1284786"/>
              <a:gd name="connsiteX8" fmla="*/ 65452 w 405932"/>
              <a:gd name="connsiteY8" fmla="*/ 0 h 1284786"/>
              <a:gd name="connsiteX9" fmla="*/ 0 w 405932"/>
              <a:gd name="connsiteY9" fmla="*/ 65452 h 1284786"/>
              <a:gd name="connsiteX10" fmla="*/ 0 w 405932"/>
              <a:gd name="connsiteY10" fmla="*/ 517600 h 1284786"/>
              <a:gd name="connsiteX11" fmla="*/ 1087 w 405932"/>
              <a:gd name="connsiteY11" fmla="*/ 516168 h 1284786"/>
              <a:gd name="connsiteX12" fmla="*/ 28819 w 405932"/>
              <a:gd name="connsiteY12" fmla="*/ 507559 h 1284786"/>
              <a:gd name="connsiteX13" fmla="*/ 70598 w 405932"/>
              <a:gd name="connsiteY13" fmla="*/ 503347 h 1284786"/>
              <a:gd name="connsiteX14" fmla="*/ 277903 w 405932"/>
              <a:gd name="connsiteY14" fmla="*/ 710652 h 1284786"/>
              <a:gd name="connsiteX15" fmla="*/ 151291 w 405932"/>
              <a:gd name="connsiteY15" fmla="*/ 901666 h 1284786"/>
              <a:gd name="connsiteX16" fmla="*/ 130904 w 405932"/>
              <a:gd name="connsiteY16" fmla="*/ 905782 h 1284786"/>
              <a:gd name="connsiteX17" fmla="*/ 130904 w 405932"/>
              <a:gd name="connsiteY17" fmla="*/ 905781 h 1284786"/>
              <a:gd name="connsiteX18" fmla="*/ 130904 w 405932"/>
              <a:gd name="connsiteY18" fmla="*/ 905782 h 1284786"/>
              <a:gd name="connsiteX19" fmla="*/ 70598 w 405932"/>
              <a:gd name="connsiteY19" fmla="*/ 917957 h 1284786"/>
              <a:gd name="connsiteX20" fmla="*/ 28819 w 405932"/>
              <a:gd name="connsiteY20" fmla="*/ 913746 h 1284786"/>
              <a:gd name="connsiteX21" fmla="*/ 748 w 405932"/>
              <a:gd name="connsiteY21" fmla="*/ 905032 h 1284786"/>
              <a:gd name="connsiteX22" fmla="*/ 0 w 405932"/>
              <a:gd name="connsiteY22" fmla="*/ 903704 h 1284786"/>
              <a:gd name="connsiteX23" fmla="*/ 0 w 405932"/>
              <a:gd name="connsiteY23" fmla="*/ 1219334 h 1284786"/>
              <a:gd name="connsiteX24" fmla="*/ 65452 w 405932"/>
              <a:gd name="connsiteY24" fmla="*/ 1284786 h 128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5932" h="1284786">
                <a:moveTo>
                  <a:pt x="65452" y="1284786"/>
                </a:moveTo>
                <a:cubicBezTo>
                  <a:pt x="101600" y="1284786"/>
                  <a:pt x="130904" y="1255482"/>
                  <a:pt x="130904" y="1219334"/>
                </a:cubicBezTo>
                <a:lnTo>
                  <a:pt x="130904" y="1033811"/>
                </a:lnTo>
                <a:lnTo>
                  <a:pt x="201125" y="1019634"/>
                </a:lnTo>
                <a:cubicBezTo>
                  <a:pt x="321482" y="968728"/>
                  <a:pt x="405932" y="849552"/>
                  <a:pt x="405932" y="710652"/>
                </a:cubicBezTo>
                <a:cubicBezTo>
                  <a:pt x="405932" y="571752"/>
                  <a:pt x="321482" y="452577"/>
                  <a:pt x="201125" y="401670"/>
                </a:cubicBezTo>
                <a:lnTo>
                  <a:pt x="130904" y="387493"/>
                </a:lnTo>
                <a:lnTo>
                  <a:pt x="130904" y="65452"/>
                </a:lnTo>
                <a:cubicBezTo>
                  <a:pt x="130904" y="29304"/>
                  <a:pt x="101600" y="0"/>
                  <a:pt x="65452" y="0"/>
                </a:cubicBezTo>
                <a:cubicBezTo>
                  <a:pt x="29304" y="0"/>
                  <a:pt x="0" y="29304"/>
                  <a:pt x="0" y="65452"/>
                </a:cubicBezTo>
                <a:lnTo>
                  <a:pt x="0" y="517600"/>
                </a:lnTo>
                <a:lnTo>
                  <a:pt x="1087" y="516168"/>
                </a:lnTo>
                <a:lnTo>
                  <a:pt x="28819" y="507559"/>
                </a:lnTo>
                <a:cubicBezTo>
                  <a:pt x="42314" y="504797"/>
                  <a:pt x="56287" y="503347"/>
                  <a:pt x="70598" y="503347"/>
                </a:cubicBezTo>
                <a:cubicBezTo>
                  <a:pt x="185089" y="503347"/>
                  <a:pt x="277903" y="596161"/>
                  <a:pt x="277903" y="710652"/>
                </a:cubicBezTo>
                <a:cubicBezTo>
                  <a:pt x="277903" y="796520"/>
                  <a:pt x="225695" y="870195"/>
                  <a:pt x="151291" y="901666"/>
                </a:cubicBezTo>
                <a:lnTo>
                  <a:pt x="130904" y="905782"/>
                </a:lnTo>
                <a:lnTo>
                  <a:pt x="130904" y="905781"/>
                </a:lnTo>
                <a:lnTo>
                  <a:pt x="130904" y="905782"/>
                </a:lnTo>
                <a:lnTo>
                  <a:pt x="70598" y="917957"/>
                </a:lnTo>
                <a:cubicBezTo>
                  <a:pt x="56287" y="917957"/>
                  <a:pt x="42314" y="916507"/>
                  <a:pt x="28819" y="913746"/>
                </a:cubicBezTo>
                <a:lnTo>
                  <a:pt x="748" y="905032"/>
                </a:lnTo>
                <a:lnTo>
                  <a:pt x="0" y="903704"/>
                </a:lnTo>
                <a:lnTo>
                  <a:pt x="0" y="1219334"/>
                </a:lnTo>
                <a:cubicBezTo>
                  <a:pt x="0" y="1255482"/>
                  <a:pt x="29304" y="1284786"/>
                  <a:pt x="65452" y="1284786"/>
                </a:cubicBezTo>
                <a:close/>
              </a:path>
            </a:pathLst>
          </a:custGeom>
          <a:solidFill>
            <a:srgbClr val="8C8C8C"/>
          </a:solidFill>
          <a:ln w="133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29214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Standalone DHT11 CIRCUIT</a:t>
            </a:r>
            <a:endParaRPr lang="en-US" dirty="0"/>
          </a:p>
        </p:txBody>
      </p:sp>
      <p:pic>
        <p:nvPicPr>
          <p:cNvPr id="11" name="Content Placeholder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0698" y="2501760"/>
            <a:ext cx="4946904" cy="3581555"/>
          </a:xfrm>
          <a:prstGeom prst="rect">
            <a:avLst/>
          </a:prstGeom>
        </p:spPr>
      </p:pic>
      <p:sp>
        <p:nvSpPr>
          <p:cNvPr id="13" name="Freeform 12"/>
          <p:cNvSpPr/>
          <p:nvPr/>
        </p:nvSpPr>
        <p:spPr>
          <a:xfrm>
            <a:off x="7951726" y="3688424"/>
            <a:ext cx="1080655" cy="289123"/>
          </a:xfrm>
          <a:custGeom>
            <a:avLst/>
            <a:gdLst>
              <a:gd name="connsiteX0" fmla="*/ 1080655 w 1080655"/>
              <a:gd name="connsiteY0" fmla="*/ 0 h 73891"/>
              <a:gd name="connsiteX1" fmla="*/ 0 w 1080655"/>
              <a:gd name="connsiteY1" fmla="*/ 73891 h 73891"/>
              <a:gd name="connsiteX2" fmla="*/ 0 w 1080655"/>
              <a:gd name="connsiteY2" fmla="*/ 73891 h 73891"/>
              <a:gd name="connsiteX0" fmla="*/ 1080655 w 1080655"/>
              <a:gd name="connsiteY0" fmla="*/ 0 h 73891"/>
              <a:gd name="connsiteX1" fmla="*/ 0 w 1080655"/>
              <a:gd name="connsiteY1" fmla="*/ 73891 h 73891"/>
              <a:gd name="connsiteX0" fmla="*/ 1080655 w 1080655"/>
              <a:gd name="connsiteY0" fmla="*/ 125342 h 199233"/>
              <a:gd name="connsiteX1" fmla="*/ 0 w 1080655"/>
              <a:gd name="connsiteY1" fmla="*/ 199233 h 199233"/>
              <a:gd name="connsiteX0" fmla="*/ 1080655 w 1080655"/>
              <a:gd name="connsiteY0" fmla="*/ 203337 h 277228"/>
              <a:gd name="connsiteX1" fmla="*/ 0 w 1080655"/>
              <a:gd name="connsiteY1" fmla="*/ 277228 h 277228"/>
              <a:gd name="connsiteX0" fmla="*/ 1080655 w 1080655"/>
              <a:gd name="connsiteY0" fmla="*/ 203337 h 277228"/>
              <a:gd name="connsiteX1" fmla="*/ 0 w 1080655"/>
              <a:gd name="connsiteY1" fmla="*/ 277228 h 277228"/>
              <a:gd name="connsiteX0" fmla="*/ 1080655 w 1080655"/>
              <a:gd name="connsiteY0" fmla="*/ 215232 h 289123"/>
              <a:gd name="connsiteX1" fmla="*/ 0 w 1080655"/>
              <a:gd name="connsiteY1" fmla="*/ 289123 h 289123"/>
              <a:gd name="connsiteX0" fmla="*/ 1080655 w 1080655"/>
              <a:gd name="connsiteY0" fmla="*/ 215232 h 289123"/>
              <a:gd name="connsiteX1" fmla="*/ 0 w 1080655"/>
              <a:gd name="connsiteY1" fmla="*/ 289123 h 289123"/>
            </a:gdLst>
            <a:ahLst/>
            <a:cxnLst>
              <a:cxn ang="0">
                <a:pos x="connsiteX0" y="connsiteY0"/>
              </a:cxn>
              <a:cxn ang="0">
                <a:pos x="connsiteX1" y="connsiteY1"/>
              </a:cxn>
            </a:cxnLst>
            <a:rect l="l" t="t" r="r" b="b"/>
            <a:pathLst>
              <a:path w="1080655" h="289123">
                <a:moveTo>
                  <a:pt x="1080655" y="215232"/>
                </a:moveTo>
                <a:cubicBezTo>
                  <a:pt x="830165" y="-10074"/>
                  <a:pt x="323642" y="-156131"/>
                  <a:pt x="0" y="289123"/>
                </a:cubicBezTo>
              </a:path>
            </a:pathLst>
          </a:custGeom>
          <a:noFill/>
          <a:ln w="381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180576" y="3968496"/>
            <a:ext cx="2887329" cy="1292662"/>
          </a:xfrm>
          <a:prstGeom prst="rect">
            <a:avLst/>
          </a:prstGeom>
          <a:noFill/>
        </p:spPr>
        <p:txBody>
          <a:bodyPr wrap="none" rtlCol="0">
            <a:spAutoFit/>
          </a:bodyPr>
          <a:lstStyle/>
          <a:p>
            <a:r>
              <a:rPr lang="en-US" sz="2000" dirty="0" smtClean="0"/>
              <a:t>10k</a:t>
            </a:r>
            <a:r>
              <a:rPr lang="el-GR" sz="2000" dirty="0" smtClean="0"/>
              <a:t>Ω</a:t>
            </a:r>
            <a:r>
              <a:rPr lang="en-US" sz="2000" dirty="0" smtClean="0"/>
              <a:t> Pullup resistor</a:t>
            </a:r>
            <a:br>
              <a:rPr lang="en-US" sz="2000" dirty="0" smtClean="0"/>
            </a:br>
            <a:r>
              <a:rPr lang="en-US" sz="2000" dirty="0" smtClean="0"/>
              <a:t>Between the </a:t>
            </a:r>
            <a:r>
              <a:rPr lang="en-US" sz="2000" dirty="0" err="1" smtClean="0"/>
              <a:t>vcc</a:t>
            </a:r>
            <a:r>
              <a:rPr lang="en-US" sz="2000" dirty="0" smtClean="0"/>
              <a:t> pin and </a:t>
            </a:r>
          </a:p>
          <a:p>
            <a:r>
              <a:rPr lang="en-US" sz="2000" dirty="0"/>
              <a:t>t</a:t>
            </a:r>
            <a:r>
              <a:rPr lang="en-US" sz="2000" dirty="0" smtClean="0"/>
              <a:t>he data pin</a:t>
            </a:r>
            <a:endParaRPr lang="el-GR" sz="2000" dirty="0"/>
          </a:p>
          <a:p>
            <a:endParaRPr lang="en-US" dirty="0"/>
          </a:p>
        </p:txBody>
      </p:sp>
    </p:spTree>
    <p:extLst>
      <p:ext uri="{BB962C8B-B14F-4D97-AF65-F5344CB8AC3E}">
        <p14:creationId xmlns:p14="http://schemas.microsoft.com/office/powerpoint/2010/main" val="25926363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Pre-configured sensor circuit</a:t>
            </a:r>
            <a:endParaRPr lang="en-US" dirty="0"/>
          </a:p>
        </p:txBody>
      </p:sp>
      <p:pic>
        <p:nvPicPr>
          <p:cNvPr id="8"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0698" y="1733997"/>
            <a:ext cx="4946904" cy="4349318"/>
          </a:xfrm>
          <a:prstGeom prst="rect">
            <a:avLst/>
          </a:prstGeom>
        </p:spPr>
      </p:pic>
    </p:spTree>
    <p:extLst>
      <p:ext uri="{BB962C8B-B14F-4D97-AF65-F5344CB8AC3E}">
        <p14:creationId xmlns:p14="http://schemas.microsoft.com/office/powerpoint/2010/main" val="10929085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Both use the same photon pins</a:t>
            </a:r>
            <a:endParaRPr lang="en-US" dirty="0"/>
          </a:p>
        </p:txBody>
      </p:sp>
      <p:pic>
        <p:nvPicPr>
          <p:cNvPr id="8"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t="42350" r="49141" b="12181"/>
          <a:stretch/>
        </p:blipFill>
        <p:spPr>
          <a:xfrm>
            <a:off x="4622800" y="1504561"/>
            <a:ext cx="5943600" cy="467183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834207388"/>
              </p:ext>
            </p:extLst>
          </p:nvPr>
        </p:nvGraphicFramePr>
        <p:xfrm>
          <a:off x="610525" y="2276721"/>
          <a:ext cx="3119120" cy="2621280"/>
        </p:xfrm>
        <a:graphic>
          <a:graphicData uri="http://schemas.openxmlformats.org/drawingml/2006/table">
            <a:tbl>
              <a:tblPr firstRow="1" bandRow="1">
                <a:tableStyleId>{073A0DAA-6AF3-43AB-8588-CEC1D06C72B9}</a:tableStyleId>
              </a:tblPr>
              <a:tblGrid>
                <a:gridCol w="1559560"/>
                <a:gridCol w="1559560"/>
              </a:tblGrid>
              <a:tr h="370840">
                <a:tc>
                  <a:txBody>
                    <a:bodyPr/>
                    <a:lstStyle/>
                    <a:p>
                      <a:r>
                        <a:rPr lang="en-US" sz="2800" dirty="0" smtClean="0"/>
                        <a:t>PHOTON</a:t>
                      </a:r>
                      <a:endParaRPr lang="en-US" sz="2800" dirty="0"/>
                    </a:p>
                  </a:txBody>
                  <a:tcPr/>
                </a:tc>
                <a:tc>
                  <a:txBody>
                    <a:bodyPr/>
                    <a:lstStyle/>
                    <a:p>
                      <a:r>
                        <a:rPr lang="en-US" sz="2800" dirty="0" smtClean="0"/>
                        <a:t>DHT11</a:t>
                      </a:r>
                      <a:endParaRPr lang="en-US" sz="2800" dirty="0"/>
                    </a:p>
                  </a:txBody>
                  <a:tcPr/>
                </a:tc>
              </a:tr>
              <a:tr h="370840">
                <a:tc>
                  <a:txBody>
                    <a:bodyPr/>
                    <a:lstStyle/>
                    <a:p>
                      <a:r>
                        <a:rPr lang="en-US" sz="4000" dirty="0" smtClean="0"/>
                        <a:t>3V3</a:t>
                      </a:r>
                      <a:endParaRPr lang="en-US" sz="4000" dirty="0"/>
                    </a:p>
                  </a:txBody>
                  <a:tcPr/>
                </a:tc>
                <a:tc>
                  <a:txBody>
                    <a:bodyPr/>
                    <a:lstStyle/>
                    <a:p>
                      <a:r>
                        <a:rPr lang="en-US" sz="4000" dirty="0" err="1" smtClean="0"/>
                        <a:t>Vcc</a:t>
                      </a:r>
                      <a:endParaRPr lang="en-US" sz="4000" dirty="0"/>
                    </a:p>
                  </a:txBody>
                  <a:tcPr/>
                </a:tc>
              </a:tr>
              <a:tr h="370840">
                <a:tc>
                  <a:txBody>
                    <a:bodyPr/>
                    <a:lstStyle/>
                    <a:p>
                      <a:r>
                        <a:rPr lang="en-US" sz="4000" dirty="0" smtClean="0"/>
                        <a:t>D2</a:t>
                      </a:r>
                      <a:endParaRPr lang="en-US" sz="4000" dirty="0"/>
                    </a:p>
                  </a:txBody>
                  <a:tcPr/>
                </a:tc>
                <a:tc>
                  <a:txBody>
                    <a:bodyPr/>
                    <a:lstStyle/>
                    <a:p>
                      <a:r>
                        <a:rPr lang="en-US" sz="4000" dirty="0" smtClean="0"/>
                        <a:t>Data</a:t>
                      </a:r>
                      <a:endParaRPr lang="en-US" sz="4000" dirty="0"/>
                    </a:p>
                  </a:txBody>
                  <a:tcPr/>
                </a:tc>
              </a:tr>
              <a:tr h="370840">
                <a:tc>
                  <a:txBody>
                    <a:bodyPr/>
                    <a:lstStyle/>
                    <a:p>
                      <a:r>
                        <a:rPr lang="en-US" sz="4000" dirty="0" smtClean="0"/>
                        <a:t>GND</a:t>
                      </a:r>
                      <a:endParaRPr lang="en-US" sz="4000" dirty="0"/>
                    </a:p>
                  </a:txBody>
                  <a:tcPr/>
                </a:tc>
                <a:tc>
                  <a:txBody>
                    <a:bodyPr/>
                    <a:lstStyle/>
                    <a:p>
                      <a:r>
                        <a:rPr lang="en-US" sz="4000" dirty="0" smtClean="0"/>
                        <a:t>GND</a:t>
                      </a:r>
                      <a:endParaRPr lang="en-US" sz="4000" dirty="0"/>
                    </a:p>
                  </a:txBody>
                  <a:tcPr/>
                </a:tc>
              </a:tr>
            </a:tbl>
          </a:graphicData>
        </a:graphic>
      </p:graphicFrame>
    </p:spTree>
    <p:extLst>
      <p:ext uri="{BB962C8B-B14F-4D97-AF65-F5344CB8AC3E}">
        <p14:creationId xmlns:p14="http://schemas.microsoft.com/office/powerpoint/2010/main" val="12245327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Photon and DHT11 Circuit</a:t>
            </a:r>
            <a:endParaRPr lang="en-US" dirty="0"/>
          </a:p>
        </p:txBody>
      </p:sp>
    </p:spTree>
    <p:extLst>
      <p:ext uri="{BB962C8B-B14F-4D97-AF65-F5344CB8AC3E}">
        <p14:creationId xmlns:p14="http://schemas.microsoft.com/office/powerpoint/2010/main" val="8779316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Understanding the </a:t>
            </a:r>
            <a:r>
              <a:rPr lang="en-US" dirty="0" err="1" smtClean="0"/>
              <a:t>webhook</a:t>
            </a:r>
            <a:endParaRPr lang="en-US" dirty="0"/>
          </a:p>
        </p:txBody>
      </p:sp>
      <p:pic>
        <p:nvPicPr>
          <p:cNvPr id="48" name="Webhook pic"/>
          <p:cNvPicPr>
            <a:picLocks noChangeAspect="1"/>
          </p:cNvPicPr>
          <p:nvPr/>
        </p:nvPicPr>
        <p:blipFill>
          <a:blip r:embed="rId2"/>
          <a:stretch>
            <a:fillRect/>
          </a:stretch>
        </p:blipFill>
        <p:spPr>
          <a:xfrm>
            <a:off x="429768" y="3127248"/>
            <a:ext cx="2770632" cy="1565407"/>
          </a:xfrm>
          <a:prstGeom prst="rect">
            <a:avLst/>
          </a:prstGeom>
        </p:spPr>
      </p:pic>
      <p:grpSp>
        <p:nvGrpSpPr>
          <p:cNvPr id="33" name="Group 32"/>
          <p:cNvGrpSpPr/>
          <p:nvPr/>
        </p:nvGrpSpPr>
        <p:grpSpPr>
          <a:xfrm>
            <a:off x="203200" y="1479735"/>
            <a:ext cx="11478260" cy="4628588"/>
            <a:chOff x="203200" y="1479735"/>
            <a:chExt cx="11478260" cy="4628588"/>
          </a:xfrm>
        </p:grpSpPr>
        <p:grpSp>
          <p:nvGrpSpPr>
            <p:cNvPr id="11" name="Group 10"/>
            <p:cNvGrpSpPr/>
            <p:nvPr/>
          </p:nvGrpSpPr>
          <p:grpSpPr>
            <a:xfrm>
              <a:off x="3487420" y="1899917"/>
              <a:ext cx="8194040" cy="4208406"/>
              <a:chOff x="1076960" y="1452877"/>
              <a:chExt cx="8194040" cy="4208406"/>
            </a:xfrm>
          </p:grpSpPr>
          <p:sp>
            <p:nvSpPr>
              <p:cNvPr id="10" name="Folded Corner 9"/>
              <p:cNvSpPr/>
              <p:nvPr/>
            </p:nvSpPr>
            <p:spPr>
              <a:xfrm flipV="1">
                <a:off x="1076960" y="1452877"/>
                <a:ext cx="8194040" cy="4208406"/>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Rectangle 8"/>
              <p:cNvSpPr/>
              <p:nvPr/>
            </p:nvSpPr>
            <p:spPr>
              <a:xfrm>
                <a:off x="1348596" y="1675448"/>
                <a:ext cx="7627764" cy="3985706"/>
              </a:xfrm>
              <a:prstGeom prst="rect">
                <a:avLst/>
              </a:prstGeom>
            </p:spPr>
            <p:txBody>
              <a:bodyPr wrap="square">
                <a:spAutoFit/>
              </a:bodyPr>
              <a:lstStyle/>
              <a:p>
                <a:r>
                  <a:rPr lang="en-US" sz="1100" dirty="0">
                    <a:latin typeface="Consolas" panose="020B0609020204030204" pitchFamily="49" charset="0"/>
                  </a:rPr>
                  <a:t>{ </a:t>
                </a:r>
              </a:p>
              <a:p>
                <a:r>
                  <a:rPr lang="en-US" sz="1100" dirty="0">
                    <a:latin typeface="Consolas" panose="020B0609020204030204" pitchFamily="49" charset="0"/>
                  </a:rPr>
                  <a:t>  "event": "</a:t>
                </a:r>
                <a:r>
                  <a:rPr lang="en-US" sz="1100" dirty="0" err="1">
                    <a:latin typeface="Consolas" panose="020B0609020204030204" pitchFamily="49" charset="0"/>
                  </a:rPr>
                  <a:t>PublishToEventHub</a:t>
                </a:r>
                <a:r>
                  <a:rPr lang="en-US" sz="1100" dirty="0">
                    <a:latin typeface="Consolas" panose="020B0609020204030204" pitchFamily="49" charset="0"/>
                  </a:rPr>
                  <a:t>", </a:t>
                </a:r>
              </a:p>
              <a:p>
                <a:r>
                  <a:rPr lang="en-US" sz="1100" dirty="0">
                    <a:latin typeface="Consolas" panose="020B0609020204030204" pitchFamily="49" charset="0"/>
                  </a:rPr>
                  <a:t>  "</a:t>
                </a:r>
                <a:r>
                  <a:rPr lang="en-US" sz="1100" dirty="0" err="1">
                    <a:latin typeface="Consolas" panose="020B0609020204030204" pitchFamily="49" charset="0"/>
                  </a:rPr>
                  <a:t>url</a:t>
                </a:r>
                <a:r>
                  <a:rPr lang="en-US" sz="1100" dirty="0">
                    <a:latin typeface="Consolas" panose="020B0609020204030204" pitchFamily="49" charset="0"/>
                  </a:rPr>
                  <a:t>": "https://&lt;YOUR_SERVICEBUS_NAME&gt;.servicebus.windows.net/&lt;YOUR_EVENTHUB_NAME&gt;/messages", </a:t>
                </a:r>
              </a:p>
              <a:p>
                <a:r>
                  <a:rPr lang="en-US" sz="1100" dirty="0">
                    <a:latin typeface="Consolas" panose="020B0609020204030204" pitchFamily="49" charset="0"/>
                  </a:rPr>
                  <a:t>  "</a:t>
                </a:r>
                <a:r>
                  <a:rPr lang="en-US" sz="1100" dirty="0" err="1">
                    <a:latin typeface="Consolas" panose="020B0609020204030204" pitchFamily="49" charset="0"/>
                  </a:rPr>
                  <a:t>requestType</a:t>
                </a:r>
                <a:r>
                  <a:rPr lang="en-US" sz="1100" dirty="0">
                    <a:latin typeface="Consolas" panose="020B0609020204030204" pitchFamily="49" charset="0"/>
                  </a:rPr>
                  <a:t>": "POST", </a:t>
                </a:r>
              </a:p>
              <a:p>
                <a:r>
                  <a:rPr lang="en-US" sz="1100" dirty="0">
                    <a:latin typeface="Consolas" panose="020B0609020204030204" pitchFamily="49" charset="0"/>
                  </a:rPr>
                  <a:t>  "</a:t>
                </a:r>
                <a:r>
                  <a:rPr lang="en-US" sz="1100" dirty="0" err="1">
                    <a:latin typeface="Consolas" panose="020B0609020204030204" pitchFamily="49" charset="0"/>
                  </a:rPr>
                  <a:t>json</a:t>
                </a:r>
                <a:r>
                  <a:rPr lang="en-US" sz="1100" dirty="0">
                    <a:latin typeface="Consolas" panose="020B0609020204030204" pitchFamily="49" charset="0"/>
                  </a:rPr>
                  <a:t>": { </a:t>
                </a:r>
              </a:p>
              <a:p>
                <a:r>
                  <a:rPr lang="en-US" sz="1100" dirty="0">
                    <a:latin typeface="Consolas" panose="020B0609020204030204" pitchFamily="49" charset="0"/>
                  </a:rPr>
                  <a:t>    "subject": "{{s}}", </a:t>
                </a:r>
              </a:p>
              <a:p>
                <a:r>
                  <a:rPr lang="en-US" sz="1100" dirty="0">
                    <a:latin typeface="Consolas" panose="020B0609020204030204" pitchFamily="49" charset="0"/>
                  </a:rPr>
                  <a:t>    "</a:t>
                </a:r>
                <a:r>
                  <a:rPr lang="en-US" sz="1100" dirty="0" err="1">
                    <a:latin typeface="Consolas" panose="020B0609020204030204" pitchFamily="49" charset="0"/>
                  </a:rPr>
                  <a:t>unitofmeasure</a:t>
                </a:r>
                <a:r>
                  <a:rPr lang="en-US" sz="1100" dirty="0">
                    <a:latin typeface="Consolas" panose="020B0609020204030204" pitchFamily="49" charset="0"/>
                  </a:rPr>
                  <a:t>": "{{u}}", </a:t>
                </a:r>
              </a:p>
              <a:p>
                <a:r>
                  <a:rPr lang="en-US" sz="1100" dirty="0">
                    <a:latin typeface="Consolas" panose="020B0609020204030204" pitchFamily="49" charset="0"/>
                  </a:rPr>
                  <a:t>    "</a:t>
                </a:r>
                <a:r>
                  <a:rPr lang="en-US" sz="1100" dirty="0" err="1">
                    <a:latin typeface="Consolas" panose="020B0609020204030204" pitchFamily="49" charset="0"/>
                  </a:rPr>
                  <a:t>measurename</a:t>
                </a:r>
                <a:r>
                  <a:rPr lang="en-US" sz="1100" dirty="0">
                    <a:latin typeface="Consolas" panose="020B0609020204030204" pitchFamily="49" charset="0"/>
                  </a:rPr>
                  <a:t>": "{{m}}", </a:t>
                </a:r>
              </a:p>
              <a:p>
                <a:r>
                  <a:rPr lang="en-US" sz="1100" dirty="0">
                    <a:latin typeface="Consolas" panose="020B0609020204030204" pitchFamily="49" charset="0"/>
                  </a:rPr>
                  <a:t>    "value": "{{v}}", </a:t>
                </a:r>
              </a:p>
              <a:p>
                <a:r>
                  <a:rPr lang="en-US" sz="1100" dirty="0">
                    <a:latin typeface="Consolas" panose="020B0609020204030204" pitchFamily="49" charset="0"/>
                  </a:rPr>
                  <a:t>    "organization": "{{o}}", </a:t>
                </a:r>
              </a:p>
              <a:p>
                <a:r>
                  <a:rPr lang="en-US" sz="1100" dirty="0">
                    <a:latin typeface="Consolas" panose="020B0609020204030204" pitchFamily="49" charset="0"/>
                  </a:rPr>
                  <a:t>    "</a:t>
                </a:r>
                <a:r>
                  <a:rPr lang="en-US" sz="1100" dirty="0" err="1">
                    <a:latin typeface="Consolas" panose="020B0609020204030204" pitchFamily="49" charset="0"/>
                  </a:rPr>
                  <a:t>displayname</a:t>
                </a:r>
                <a:r>
                  <a:rPr lang="en-US" sz="1100" dirty="0">
                    <a:latin typeface="Consolas" panose="020B0609020204030204" pitchFamily="49" charset="0"/>
                  </a:rPr>
                  <a:t>": "{{d}}", </a:t>
                </a:r>
              </a:p>
              <a:p>
                <a:r>
                  <a:rPr lang="en-US" sz="1100" dirty="0">
                    <a:latin typeface="Consolas" panose="020B0609020204030204" pitchFamily="49" charset="0"/>
                  </a:rPr>
                  <a:t>    "location": "{{l}}", </a:t>
                </a:r>
              </a:p>
              <a:p>
                <a:r>
                  <a:rPr lang="en-US" sz="1100" dirty="0">
                    <a:latin typeface="Consolas" panose="020B0609020204030204" pitchFamily="49" charset="0"/>
                  </a:rPr>
                  <a:t>    "</a:t>
                </a:r>
                <a:r>
                  <a:rPr lang="en-US" sz="1100" dirty="0" err="1">
                    <a:latin typeface="Consolas" panose="020B0609020204030204" pitchFamily="49" charset="0"/>
                  </a:rPr>
                  <a:t>timecreated</a:t>
                </a:r>
                <a:r>
                  <a:rPr lang="en-US" sz="1100" dirty="0">
                    <a:latin typeface="Consolas" panose="020B0609020204030204" pitchFamily="49" charset="0"/>
                  </a:rPr>
                  <a:t>": "{{SPARK_PUBLISHED_AT}}", </a:t>
                </a:r>
              </a:p>
              <a:p>
                <a:r>
                  <a:rPr lang="en-US" sz="1100" dirty="0">
                    <a:latin typeface="Consolas" panose="020B0609020204030204" pitchFamily="49" charset="0"/>
                  </a:rPr>
                  <a:t>    "</a:t>
                </a:r>
                <a:r>
                  <a:rPr lang="en-US" sz="1100" dirty="0" err="1">
                    <a:latin typeface="Consolas" panose="020B0609020204030204" pitchFamily="49" charset="0"/>
                  </a:rPr>
                  <a:t>guid</a:t>
                </a:r>
                <a:r>
                  <a:rPr lang="en-US" sz="1100" dirty="0">
                    <a:latin typeface="Consolas" panose="020B0609020204030204" pitchFamily="49" charset="0"/>
                  </a:rPr>
                  <a:t>": "{{SPARK_CORE_ID}}"</a:t>
                </a:r>
              </a:p>
              <a:p>
                <a:r>
                  <a:rPr lang="en-US" sz="1100" dirty="0">
                    <a:latin typeface="Consolas" panose="020B0609020204030204" pitchFamily="49" charset="0"/>
                  </a:rPr>
                  <a:t>  },</a:t>
                </a:r>
              </a:p>
              <a:p>
                <a:endParaRPr lang="en-US" sz="1100" dirty="0">
                  <a:latin typeface="Consolas" panose="020B0609020204030204" pitchFamily="49" charset="0"/>
                </a:endParaRPr>
              </a:p>
              <a:p>
                <a:r>
                  <a:rPr lang="en-US" sz="1100" dirty="0">
                    <a:latin typeface="Consolas" panose="020B0609020204030204" pitchFamily="49" charset="0"/>
                  </a:rPr>
                  <a:t>  "</a:t>
                </a:r>
                <a:r>
                  <a:rPr lang="en-US" sz="1100" dirty="0" err="1">
                    <a:latin typeface="Consolas" panose="020B0609020204030204" pitchFamily="49" charset="0"/>
                  </a:rPr>
                  <a:t>azure_sas_token</a:t>
                </a:r>
                <a:r>
                  <a:rPr lang="en-US" sz="1100" dirty="0">
                    <a:latin typeface="Consolas" panose="020B0609020204030204" pitchFamily="49" charset="0"/>
                  </a:rPr>
                  <a:t>": { </a:t>
                </a:r>
              </a:p>
              <a:p>
                <a:r>
                  <a:rPr lang="en-US" sz="1100" dirty="0">
                    <a:latin typeface="Consolas" panose="020B0609020204030204" pitchFamily="49" charset="0"/>
                  </a:rPr>
                  <a:t>    "</a:t>
                </a:r>
                <a:r>
                  <a:rPr lang="en-US" sz="1100" dirty="0" err="1">
                    <a:latin typeface="Consolas" panose="020B0609020204030204" pitchFamily="49" charset="0"/>
                  </a:rPr>
                  <a:t>key_name</a:t>
                </a:r>
                <a:r>
                  <a:rPr lang="en-US" sz="1100" dirty="0">
                    <a:latin typeface="Consolas" panose="020B0609020204030204" pitchFamily="49" charset="0"/>
                  </a:rPr>
                  <a:t>": "&lt;YOUR_SAS_POLICY_NAME&gt;", </a:t>
                </a:r>
              </a:p>
              <a:p>
                <a:r>
                  <a:rPr lang="en-US" sz="1100" dirty="0">
                    <a:latin typeface="Consolas" panose="020B0609020204030204" pitchFamily="49" charset="0"/>
                  </a:rPr>
                  <a:t>    "key": "&lt;</a:t>
                </a:r>
                <a:r>
                  <a:rPr lang="en-US" sz="1100" dirty="0" smtClean="0">
                    <a:latin typeface="Consolas" panose="020B0609020204030204" pitchFamily="49" charset="0"/>
                  </a:rPr>
                  <a:t>YOUR_SAS_POLICY_KEY&gt;" </a:t>
                </a:r>
                <a:endParaRPr lang="en-US" sz="1100" dirty="0">
                  <a:latin typeface="Consolas" panose="020B0609020204030204" pitchFamily="49" charset="0"/>
                </a:endParaRPr>
              </a:p>
              <a:p>
                <a:r>
                  <a:rPr lang="en-US" sz="1100" dirty="0">
                    <a:latin typeface="Consolas" panose="020B0609020204030204" pitchFamily="49" charset="0"/>
                  </a:rPr>
                  <a:t>  },</a:t>
                </a:r>
              </a:p>
              <a:p>
                <a:r>
                  <a:rPr lang="en-US" sz="1100" dirty="0">
                    <a:latin typeface="Consolas" panose="020B0609020204030204" pitchFamily="49" charset="0"/>
                  </a:rPr>
                  <a:t>  </a:t>
                </a:r>
              </a:p>
              <a:p>
                <a:r>
                  <a:rPr lang="en-US" sz="1100" dirty="0">
                    <a:latin typeface="Consolas" panose="020B0609020204030204" pitchFamily="49" charset="0"/>
                  </a:rPr>
                  <a:t>  "</a:t>
                </a:r>
                <a:r>
                  <a:rPr lang="en-US" sz="1100" dirty="0" err="1">
                    <a:latin typeface="Consolas" panose="020B0609020204030204" pitchFamily="49" charset="0"/>
                  </a:rPr>
                  <a:t>mydevices</a:t>
                </a:r>
                <a:r>
                  <a:rPr lang="en-US" sz="1100" dirty="0">
                    <a:latin typeface="Consolas" panose="020B0609020204030204" pitchFamily="49" charset="0"/>
                  </a:rPr>
                  <a:t>": true </a:t>
                </a:r>
              </a:p>
              <a:p>
                <a:r>
                  <a:rPr lang="en-US" sz="1100" dirty="0">
                    <a:latin typeface="Consolas" panose="020B0609020204030204" pitchFamily="49" charset="0"/>
                  </a:rPr>
                  <a:t>}</a:t>
                </a:r>
              </a:p>
            </p:txBody>
          </p:sp>
        </p:grpSp>
        <p:sp>
          <p:nvSpPr>
            <p:cNvPr id="12" name="TextBox 11"/>
            <p:cNvSpPr txBox="1"/>
            <p:nvPr/>
          </p:nvSpPr>
          <p:spPr>
            <a:xfrm>
              <a:off x="6793878" y="1479735"/>
              <a:ext cx="1558119" cy="369332"/>
            </a:xfrm>
            <a:prstGeom prst="rect">
              <a:avLst/>
            </a:prstGeom>
            <a:noFill/>
          </p:spPr>
          <p:txBody>
            <a:bodyPr wrap="none" rtlCol="0">
              <a:spAutoFit/>
            </a:bodyPr>
            <a:lstStyle/>
            <a:p>
              <a:r>
                <a:rPr lang="en-US" dirty="0" err="1" smtClean="0"/>
                <a:t>Webhook.json</a:t>
              </a:r>
              <a:endParaRPr lang="en-US" dirty="0"/>
            </a:p>
          </p:txBody>
        </p:sp>
        <p:sp>
          <p:nvSpPr>
            <p:cNvPr id="31" name="Freeform 30"/>
            <p:cNvSpPr/>
            <p:nvPr/>
          </p:nvSpPr>
          <p:spPr>
            <a:xfrm>
              <a:off x="203200" y="2844800"/>
              <a:ext cx="3098800" cy="2458720"/>
            </a:xfrm>
            <a:custGeom>
              <a:avLst/>
              <a:gdLst>
                <a:gd name="connsiteX0" fmla="*/ 2109398 w 3098800"/>
                <a:gd name="connsiteY0" fmla="*/ 757461 h 2458720"/>
                <a:gd name="connsiteX1" fmla="*/ 1454078 w 3098800"/>
                <a:gd name="connsiteY1" fmla="*/ 1412781 h 2458720"/>
                <a:gd name="connsiteX2" fmla="*/ 2109398 w 3098800"/>
                <a:gd name="connsiteY2" fmla="*/ 2068101 h 2458720"/>
                <a:gd name="connsiteX3" fmla="*/ 2764718 w 3098800"/>
                <a:gd name="connsiteY3" fmla="*/ 1412781 h 2458720"/>
                <a:gd name="connsiteX4" fmla="*/ 2109398 w 3098800"/>
                <a:gd name="connsiteY4" fmla="*/ 757461 h 2458720"/>
                <a:gd name="connsiteX5" fmla="*/ 0 w 3098800"/>
                <a:gd name="connsiteY5" fmla="*/ 0 h 2458720"/>
                <a:gd name="connsiteX6" fmla="*/ 3098800 w 3098800"/>
                <a:gd name="connsiteY6" fmla="*/ 0 h 2458720"/>
                <a:gd name="connsiteX7" fmla="*/ 3098800 w 3098800"/>
                <a:gd name="connsiteY7" fmla="*/ 2458720 h 2458720"/>
                <a:gd name="connsiteX8" fmla="*/ 0 w 3098800"/>
                <a:gd name="connsiteY8" fmla="*/ 2458720 h 24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800" h="2458720">
                  <a:moveTo>
                    <a:pt x="2109398" y="757461"/>
                  </a:moveTo>
                  <a:cubicBezTo>
                    <a:pt x="1747475" y="757461"/>
                    <a:pt x="1454078" y="1050858"/>
                    <a:pt x="1454078" y="1412781"/>
                  </a:cubicBezTo>
                  <a:cubicBezTo>
                    <a:pt x="1454078" y="1774704"/>
                    <a:pt x="1747475" y="2068101"/>
                    <a:pt x="2109398" y="2068101"/>
                  </a:cubicBezTo>
                  <a:cubicBezTo>
                    <a:pt x="2471321" y="2068101"/>
                    <a:pt x="2764718" y="1774704"/>
                    <a:pt x="2764718" y="1412781"/>
                  </a:cubicBezTo>
                  <a:cubicBezTo>
                    <a:pt x="2764718" y="1050858"/>
                    <a:pt x="2471321" y="757461"/>
                    <a:pt x="2109398" y="757461"/>
                  </a:cubicBezTo>
                  <a:close/>
                  <a:moveTo>
                    <a:pt x="0" y="0"/>
                  </a:moveTo>
                  <a:lnTo>
                    <a:pt x="3098800" y="0"/>
                  </a:lnTo>
                  <a:lnTo>
                    <a:pt x="3098800" y="2458720"/>
                  </a:lnTo>
                  <a:lnTo>
                    <a:pt x="0" y="2458720"/>
                  </a:lnTo>
                  <a:close/>
                </a:path>
              </a:pathLst>
            </a:cu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657278" y="3602261"/>
              <a:ext cx="1310640" cy="131064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2286000" y="4886961"/>
              <a:ext cx="1391920" cy="387324"/>
            </a:xfrm>
            <a:custGeom>
              <a:avLst/>
              <a:gdLst>
                <a:gd name="connsiteX0" fmla="*/ 0 w 1412240"/>
                <a:gd name="connsiteY0" fmla="*/ 50800 h 50800"/>
                <a:gd name="connsiteX1" fmla="*/ 1412240 w 1412240"/>
                <a:gd name="connsiteY1" fmla="*/ 0 h 50800"/>
                <a:gd name="connsiteX0" fmla="*/ 0 w 1412240"/>
                <a:gd name="connsiteY0" fmla="*/ 50800 h 180095"/>
                <a:gd name="connsiteX1" fmla="*/ 1412240 w 1412240"/>
                <a:gd name="connsiteY1" fmla="*/ 0 h 180095"/>
                <a:gd name="connsiteX0" fmla="*/ 0 w 1412240"/>
                <a:gd name="connsiteY0" fmla="*/ 50800 h 387324"/>
                <a:gd name="connsiteX1" fmla="*/ 1412240 w 1412240"/>
                <a:gd name="connsiteY1" fmla="*/ 0 h 387324"/>
                <a:gd name="connsiteX0" fmla="*/ 0 w 1391920"/>
                <a:gd name="connsiteY0" fmla="*/ 50800 h 387324"/>
                <a:gd name="connsiteX1" fmla="*/ 1391920 w 1391920"/>
                <a:gd name="connsiteY1" fmla="*/ 0 h 387324"/>
              </a:gdLst>
              <a:ahLst/>
              <a:cxnLst>
                <a:cxn ang="0">
                  <a:pos x="connsiteX0" y="connsiteY0"/>
                </a:cxn>
                <a:cxn ang="0">
                  <a:pos x="connsiteX1" y="connsiteY1"/>
                </a:cxn>
              </a:cxnLst>
              <a:rect l="l" t="t" r="r" b="b"/>
              <a:pathLst>
                <a:path w="1391920" h="387324">
                  <a:moveTo>
                    <a:pt x="0" y="50800"/>
                  </a:moveTo>
                  <a:cubicBezTo>
                    <a:pt x="460587" y="612987"/>
                    <a:pt x="1175173" y="382693"/>
                    <a:pt x="1391920" y="0"/>
                  </a:cubicBezTo>
                </a:path>
              </a:pathLst>
            </a:custGeom>
            <a:no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3865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Tree>
    <p:extLst>
      <p:ext uri="{BB962C8B-B14F-4D97-AF65-F5344CB8AC3E}">
        <p14:creationId xmlns:p14="http://schemas.microsoft.com/office/powerpoint/2010/main" val="22912555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accent3"/>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chemeClr val="accent3"/>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accent3"/>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accent3"/>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chemeClr val="accent3"/>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599083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5" name="Rounded Rectangle 4"/>
          <p:cNvSpPr/>
          <p:nvPr/>
        </p:nvSpPr>
        <p:spPr>
          <a:xfrm>
            <a:off x="243069" y="358815"/>
            <a:ext cx="3888984" cy="532436"/>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5" idx="3"/>
            <a:endCxn id="10" idx="1"/>
          </p:cNvCxnSpPr>
          <p:nvPr/>
        </p:nvCxnSpPr>
        <p:spPr>
          <a:xfrm>
            <a:off x="4132053" y="625033"/>
            <a:ext cx="1518248" cy="2412872"/>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650301" y="1483360"/>
            <a:ext cx="6441858" cy="31090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name of the “</a:t>
            </a:r>
            <a:r>
              <a:rPr lang="en-US" sz="2000" dirty="0">
                <a:solidFill>
                  <a:schemeClr val="tx1"/>
                </a:solidFill>
                <a:latin typeface="Consolas" panose="020B0609020204030204" pitchFamily="49" charset="0"/>
              </a:rPr>
              <a:t>event</a:t>
            </a:r>
            <a:r>
              <a:rPr lang="en-US" sz="2000" dirty="0">
                <a:solidFill>
                  <a:schemeClr val="tx1"/>
                </a:solidFill>
              </a:rPr>
              <a:t>” that will invoke the </a:t>
            </a:r>
            <a:r>
              <a:rPr lang="en-US" sz="2000" dirty="0" err="1">
                <a:solidFill>
                  <a:schemeClr val="tx1"/>
                </a:solidFill>
              </a:rPr>
              <a:t>webhook</a:t>
            </a:r>
            <a:r>
              <a:rPr lang="en-US" sz="2000" dirty="0">
                <a:solidFill>
                  <a:schemeClr val="tx1"/>
                </a:solidFill>
              </a:rPr>
              <a:t>. </a:t>
            </a:r>
          </a:p>
          <a:p>
            <a:endParaRPr lang="en-US" sz="2000" dirty="0">
              <a:solidFill>
                <a:schemeClr val="tx1"/>
              </a:solidFill>
            </a:endParaRPr>
          </a:p>
          <a:p>
            <a:r>
              <a:rPr lang="en-US" sz="2000" dirty="0">
                <a:solidFill>
                  <a:schemeClr val="tx1"/>
                </a:solidFill>
              </a:rPr>
              <a:t>When you call</a:t>
            </a:r>
            <a:br>
              <a:rPr lang="en-US" sz="2000" dirty="0">
                <a:solidFill>
                  <a:schemeClr val="tx1"/>
                </a:solidFill>
              </a:rPr>
            </a:br>
            <a:r>
              <a:rPr lang="en-US" sz="2000" dirty="0">
                <a:solidFill>
                  <a:schemeClr val="tx1"/>
                </a:solidFill>
              </a:rPr>
              <a:t/>
            </a:r>
            <a:br>
              <a:rPr lang="en-US" sz="2000" dirty="0">
                <a:solidFill>
                  <a:schemeClr val="tx1"/>
                </a:solidFill>
              </a:rPr>
            </a:br>
            <a:r>
              <a:rPr lang="en-US" dirty="0" err="1" smtClean="0">
                <a:solidFill>
                  <a:schemeClr val="tx1"/>
                </a:solidFill>
                <a:latin typeface="Consolas" panose="020B0609020204030204" pitchFamily="49" charset="0"/>
              </a:rPr>
              <a:t>Particle.publish</a:t>
            </a:r>
            <a:r>
              <a:rPr lang="en-US" dirty="0" smtClean="0">
                <a:solidFill>
                  <a:schemeClr val="tx1"/>
                </a:solidFill>
                <a:latin typeface="Consolas" panose="020B0609020204030204" pitchFamily="49" charset="0"/>
              </a:rPr>
              <a:t>(“</a:t>
            </a:r>
            <a:r>
              <a:rPr lang="en-US" dirty="0" err="1" smtClean="0">
                <a:solidFill>
                  <a:schemeClr val="tx1"/>
                </a:solidFill>
                <a:latin typeface="Consolas" panose="020B0609020204030204" pitchFamily="49" charset="0"/>
              </a:rPr>
              <a:t>PublishToEventHub</a:t>
            </a:r>
            <a:r>
              <a:rPr lang="en-US" dirty="0" smtClean="0">
                <a:solidFill>
                  <a:schemeClr val="tx1"/>
                </a:solidFill>
                <a:latin typeface="Consolas" panose="020B0609020204030204" pitchFamily="49" charset="0"/>
              </a:rPr>
              <a:t>", </a:t>
            </a:r>
            <a:r>
              <a:rPr lang="en-US" dirty="0">
                <a:solidFill>
                  <a:schemeClr val="tx1"/>
                </a:solidFill>
                <a:latin typeface="Consolas" panose="020B0609020204030204" pitchFamily="49" charset="0"/>
              </a:rPr>
              <a:t>payload);</a:t>
            </a:r>
            <a:r>
              <a:rPr lang="en-US" sz="2000" dirty="0">
                <a:solidFill>
                  <a:schemeClr val="tx1"/>
                </a:solidFill>
                <a:latin typeface="Consolas" panose="020B0609020204030204" pitchFamily="49" charset="0"/>
              </a:rPr>
              <a:t/>
            </a:r>
            <a:br>
              <a:rPr lang="en-US" sz="2000" dirty="0">
                <a:solidFill>
                  <a:schemeClr val="tx1"/>
                </a:solidFill>
                <a:latin typeface="Consolas" panose="020B0609020204030204" pitchFamily="49" charset="0"/>
              </a:rPr>
            </a:br>
            <a:r>
              <a:rPr lang="en-US" sz="2000" dirty="0">
                <a:solidFill>
                  <a:schemeClr val="tx1"/>
                </a:solidFill>
              </a:rPr>
              <a:t/>
            </a:r>
            <a:br>
              <a:rPr lang="en-US" sz="2000" dirty="0">
                <a:solidFill>
                  <a:schemeClr val="tx1"/>
                </a:solidFill>
              </a:rPr>
            </a:br>
            <a:r>
              <a:rPr lang="en-US" sz="2000" dirty="0">
                <a:solidFill>
                  <a:schemeClr val="tx1"/>
                </a:solidFill>
              </a:rPr>
              <a:t>from your Photon, the Particle cloud back end will trigger this </a:t>
            </a:r>
            <a:r>
              <a:rPr lang="en-US" sz="2000" dirty="0" err="1">
                <a:solidFill>
                  <a:schemeClr val="tx1"/>
                </a:solidFill>
              </a:rPr>
              <a:t>webhook</a:t>
            </a:r>
            <a:r>
              <a:rPr lang="en-US" sz="2000" dirty="0">
                <a:solidFill>
                  <a:schemeClr val="tx1"/>
                </a:solidFill>
              </a:rPr>
              <a:t> and publish your </a:t>
            </a:r>
            <a:r>
              <a:rPr lang="en-US" sz="2000" dirty="0">
                <a:solidFill>
                  <a:schemeClr val="tx1"/>
                </a:solidFill>
                <a:latin typeface="Consolas" panose="020B0609020204030204" pitchFamily="49" charset="0"/>
              </a:rPr>
              <a:t>payload</a:t>
            </a:r>
            <a:r>
              <a:rPr lang="en-US" sz="2000" dirty="0">
                <a:solidFill>
                  <a:schemeClr val="tx1"/>
                </a:solidFill>
              </a:rPr>
              <a:t> to the Azure Event Hub, specified by the “</a:t>
            </a:r>
            <a:r>
              <a:rPr lang="en-US" sz="2000" dirty="0" err="1">
                <a:solidFill>
                  <a:schemeClr val="tx1"/>
                </a:solidFill>
                <a:latin typeface="Consolas" panose="020B0609020204030204" pitchFamily="49" charset="0"/>
              </a:rPr>
              <a:t>url</a:t>
            </a:r>
            <a:r>
              <a:rPr lang="en-US" sz="2000" dirty="0">
                <a:solidFill>
                  <a:schemeClr val="tx1"/>
                </a:solidFill>
              </a:rPr>
              <a:t>”</a:t>
            </a:r>
          </a:p>
        </p:txBody>
      </p:sp>
    </p:spTree>
    <p:extLst>
      <p:ext uri="{BB962C8B-B14F-4D97-AF65-F5344CB8AC3E}">
        <p14:creationId xmlns:p14="http://schemas.microsoft.com/office/powerpoint/2010/main" val="36410694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5" name="Rounded Rectangle 4"/>
          <p:cNvSpPr/>
          <p:nvPr/>
        </p:nvSpPr>
        <p:spPr>
          <a:xfrm>
            <a:off x="243068" y="625033"/>
            <a:ext cx="11771453" cy="532436"/>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276462" y="1157469"/>
            <a:ext cx="1545604" cy="1848290"/>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1845650"/>
            <a:ext cx="6192456" cy="243171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a:t>
            </a:r>
            <a:r>
              <a:rPr lang="en-US" sz="2000" dirty="0" err="1">
                <a:solidFill>
                  <a:schemeClr val="tx1"/>
                </a:solidFill>
                <a:latin typeface="Consolas" panose="020B0609020204030204" pitchFamily="49" charset="0"/>
              </a:rPr>
              <a:t>url</a:t>
            </a:r>
            <a:r>
              <a:rPr lang="en-US" sz="2000" dirty="0">
                <a:solidFill>
                  <a:schemeClr val="tx1"/>
                </a:solidFill>
              </a:rPr>
              <a:t>” of the Azure Event Hub that the data will be published to.  </a:t>
            </a:r>
          </a:p>
          <a:p>
            <a:endParaRPr lang="en-US" sz="2000" dirty="0">
              <a:solidFill>
                <a:schemeClr val="tx1"/>
              </a:solidFill>
            </a:endParaRPr>
          </a:p>
          <a:p>
            <a:r>
              <a:rPr lang="en-US" sz="2000" dirty="0" smtClean="0">
                <a:solidFill>
                  <a:schemeClr val="tx1"/>
                </a:solidFill>
              </a:rPr>
              <a:t>You will need to enter your own Service Bus namespace and event hub names in place of the </a:t>
            </a:r>
            <a:r>
              <a:rPr lang="en-US" sz="2000" b="1" dirty="0" smtClean="0">
                <a:solidFill>
                  <a:schemeClr val="tx1"/>
                </a:solidFill>
              </a:rPr>
              <a:t>&lt;YOUR_SERVICEBUS_NAME&gt;</a:t>
            </a:r>
            <a:r>
              <a:rPr lang="en-US" sz="2000" dirty="0" smtClean="0">
                <a:solidFill>
                  <a:schemeClr val="tx1"/>
                </a:solidFill>
              </a:rPr>
              <a:t> and </a:t>
            </a:r>
            <a:br>
              <a:rPr lang="en-US" sz="2000" dirty="0" smtClean="0">
                <a:solidFill>
                  <a:schemeClr val="tx1"/>
                </a:solidFill>
              </a:rPr>
            </a:br>
            <a:r>
              <a:rPr lang="en-US" sz="2000" b="1" dirty="0" smtClean="0">
                <a:solidFill>
                  <a:schemeClr val="tx1"/>
                </a:solidFill>
              </a:rPr>
              <a:t>&lt;YOUR_EVENTHUB_NAME&gt;</a:t>
            </a:r>
            <a:r>
              <a:rPr lang="en-US" sz="2000" dirty="0" smtClean="0">
                <a:solidFill>
                  <a:schemeClr val="tx1"/>
                </a:solidFill>
              </a:rPr>
              <a:t> placeholders</a:t>
            </a:r>
            <a:endParaRPr lang="en-US" sz="2000" dirty="0">
              <a:solidFill>
                <a:schemeClr val="tx1"/>
              </a:solidFill>
            </a:endParaRPr>
          </a:p>
        </p:txBody>
      </p:sp>
    </p:spTree>
    <p:extLst>
      <p:ext uri="{BB962C8B-B14F-4D97-AF65-F5344CB8AC3E}">
        <p14:creationId xmlns:p14="http://schemas.microsoft.com/office/powerpoint/2010/main" val="30623335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a:off x="4514127" y="1458412"/>
            <a:ext cx="1307939" cy="1547347"/>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777926"/>
            <a:ext cx="6192456" cy="567158"/>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data will be sent to the </a:t>
            </a:r>
            <a:r>
              <a:rPr lang="en-US" sz="2000" dirty="0" err="1">
                <a:solidFill>
                  <a:schemeClr val="tx1"/>
                </a:solidFill>
              </a:rPr>
              <a:t>url</a:t>
            </a:r>
            <a:r>
              <a:rPr lang="en-US" sz="2000" dirty="0">
                <a:solidFill>
                  <a:schemeClr val="tx1"/>
                </a:solidFill>
              </a:rPr>
              <a:t> using an HTTP POST</a:t>
            </a:r>
          </a:p>
        </p:txBody>
      </p:sp>
      <p:sp>
        <p:nvSpPr>
          <p:cNvPr id="8" name="Rounded Rectangle 7"/>
          <p:cNvSpPr/>
          <p:nvPr/>
        </p:nvSpPr>
        <p:spPr>
          <a:xfrm>
            <a:off x="243069" y="925976"/>
            <a:ext cx="10139422" cy="532436"/>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4039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a:off x="5644588" y="2065020"/>
            <a:ext cx="177478" cy="940739"/>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613660"/>
            <a:ext cx="6192456" cy="8956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a:t>
            </a:r>
            <a:r>
              <a:rPr lang="en-US" sz="2000" dirty="0" err="1">
                <a:solidFill>
                  <a:schemeClr val="tx1"/>
                </a:solidFill>
              </a:rPr>
              <a:t>json</a:t>
            </a:r>
            <a:r>
              <a:rPr lang="en-US" sz="2000" dirty="0">
                <a:solidFill>
                  <a:schemeClr val="tx1"/>
                </a:solidFill>
              </a:rPr>
              <a:t> template is used to create the data for the message that will be sent to the Azure Event Hub</a:t>
            </a:r>
          </a:p>
        </p:txBody>
      </p:sp>
      <p:sp>
        <p:nvSpPr>
          <p:cNvPr id="8" name="Rounded Rectangle 7"/>
          <p:cNvSpPr/>
          <p:nvPr/>
        </p:nvSpPr>
        <p:spPr>
          <a:xfrm>
            <a:off x="243069" y="1244092"/>
            <a:ext cx="5401519" cy="3397356"/>
          </a:xfrm>
          <a:prstGeom prst="roundRect">
            <a:avLst>
              <a:gd name="adj" fmla="val 4743"/>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93553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8" name="TextBox 7"/>
          <p:cNvSpPr txBox="1"/>
          <p:nvPr/>
        </p:nvSpPr>
        <p:spPr>
          <a:xfrm>
            <a:off x="7221454" y="1247141"/>
            <a:ext cx="3761506" cy="3511510"/>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“s”: ”</a:t>
            </a:r>
            <a:r>
              <a:rPr lang="en-US" dirty="0" err="1">
                <a:latin typeface="Consolas" panose="020B0609020204030204" pitchFamily="49" charset="0"/>
              </a:rPr>
              <a:t>wthr</a:t>
            </a:r>
            <a:r>
              <a:rPr lang="en-US" dirty="0">
                <a:latin typeface="Consolas" panose="020B0609020204030204" pitchFamily="49" charset="0"/>
              </a:rPr>
              <a:t>”,</a:t>
            </a:r>
          </a:p>
          <a:p>
            <a:r>
              <a:rPr lang="en-US" dirty="0">
                <a:latin typeface="Consolas" panose="020B0609020204030204" pitchFamily="49" charset="0"/>
              </a:rPr>
              <a:t>  “u”: “F”,</a:t>
            </a:r>
          </a:p>
          <a:p>
            <a:r>
              <a:rPr lang="en-US" dirty="0">
                <a:latin typeface="Consolas" panose="020B0609020204030204" pitchFamily="49" charset="0"/>
              </a:rPr>
              <a:t>  “m”: “Temperature”,  </a:t>
            </a:r>
          </a:p>
          <a:p>
            <a:r>
              <a:rPr lang="en-US" dirty="0">
                <a:latin typeface="Consolas" panose="020B0609020204030204" pitchFamily="49" charset="0"/>
              </a:rPr>
              <a:t>  “v”:  79.234,  </a:t>
            </a:r>
          </a:p>
          <a:p>
            <a:r>
              <a:rPr lang="en-US" dirty="0">
                <a:latin typeface="Consolas" panose="020B0609020204030204" pitchFamily="49" charset="0"/>
              </a:rPr>
              <a:t>  “o”: “</a:t>
            </a:r>
            <a:r>
              <a:rPr lang="en-US" dirty="0" err="1">
                <a:latin typeface="Consolas" panose="020B0609020204030204" pitchFamily="49" charset="0"/>
              </a:rPr>
              <a:t>WearHacks</a:t>
            </a:r>
            <a:r>
              <a:rPr lang="en-US" dirty="0">
                <a:latin typeface="Consolas" panose="020B0609020204030204" pitchFamily="49" charset="0"/>
              </a:rPr>
              <a:t> LA”,</a:t>
            </a:r>
          </a:p>
          <a:p>
            <a:r>
              <a:rPr lang="en-US" dirty="0">
                <a:latin typeface="Consolas" panose="020B0609020204030204" pitchFamily="49" charset="0"/>
              </a:rPr>
              <a:t>  “d”: “</a:t>
            </a:r>
            <a:r>
              <a:rPr lang="en-US" dirty="0" err="1">
                <a:latin typeface="Consolas" panose="020B0609020204030204" pitchFamily="49" charset="0"/>
              </a:rPr>
              <a:t>Brets</a:t>
            </a:r>
            <a:r>
              <a:rPr lang="en-US" dirty="0">
                <a:latin typeface="Consolas" panose="020B0609020204030204" pitchFamily="49" charset="0"/>
              </a:rPr>
              <a:t> Demo Photon”</a:t>
            </a:r>
            <a:br>
              <a:rPr lang="en-US" dirty="0">
                <a:latin typeface="Consolas" panose="020B0609020204030204" pitchFamily="49" charset="0"/>
              </a:rPr>
            </a:br>
            <a:r>
              <a:rPr lang="en-US" dirty="0">
                <a:latin typeface="Consolas" panose="020B0609020204030204" pitchFamily="49" charset="0"/>
              </a:rPr>
              <a:t>  “l”: “LA”,</a:t>
            </a:r>
          </a:p>
          <a:p>
            <a:r>
              <a:rPr lang="en-US" dirty="0">
                <a:latin typeface="Consolas" panose="020B0609020204030204" pitchFamily="49" charset="0"/>
              </a:rPr>
              <a:t>}</a:t>
            </a:r>
            <a:br>
              <a:rPr lang="en-US" dirty="0">
                <a:latin typeface="Consolas" panose="020B0609020204030204" pitchFamily="49" charset="0"/>
              </a:rPr>
            </a:br>
            <a:r>
              <a:rPr lang="en-US" dirty="0">
                <a:latin typeface="Consolas" panose="020B0609020204030204" pitchFamily="49" charset="0"/>
              </a:rPr>
              <a:t/>
            </a:r>
            <a:br>
              <a:rPr lang="en-US" dirty="0">
                <a:latin typeface="Consolas" panose="020B0609020204030204" pitchFamily="49" charset="0"/>
              </a:rPr>
            </a:br>
            <a:r>
              <a:rPr lang="en-US" sz="2000" b="1" dirty="0"/>
              <a:t>Sample Payload from the </a:t>
            </a:r>
            <a:br>
              <a:rPr lang="en-US" sz="2000" b="1" dirty="0"/>
            </a:br>
            <a:r>
              <a:rPr lang="en-US" sz="2000" b="1" dirty="0"/>
              <a:t>Photon’s </a:t>
            </a:r>
            <a:r>
              <a:rPr lang="en-US" sz="2000" b="1" dirty="0" err="1"/>
              <a:t>Spark.Publish</a:t>
            </a:r>
            <a:r>
              <a:rPr lang="en-US" sz="2000" b="1" dirty="0"/>
              <a:t> call</a:t>
            </a:r>
            <a:endParaRPr lang="en-US" dirty="0">
              <a:latin typeface="Consolas" panose="020B0609020204030204" pitchFamily="49" charset="0"/>
            </a:endParaRPr>
          </a:p>
        </p:txBody>
      </p:sp>
      <p:grpSp>
        <p:nvGrpSpPr>
          <p:cNvPr id="19" name="Group 18"/>
          <p:cNvGrpSpPr/>
          <p:nvPr/>
        </p:nvGrpSpPr>
        <p:grpSpPr>
          <a:xfrm>
            <a:off x="3737610" y="1701801"/>
            <a:ext cx="3699510" cy="1680052"/>
            <a:chOff x="3474720" y="1701801"/>
            <a:chExt cx="3962400" cy="1680052"/>
          </a:xfrm>
        </p:grpSpPr>
        <p:sp>
          <p:nvSpPr>
            <p:cNvPr id="12" name="Freeform 11"/>
            <p:cNvSpPr/>
            <p:nvPr/>
          </p:nvSpPr>
          <p:spPr>
            <a:xfrm flipV="1">
              <a:off x="3474720" y="1701801"/>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V="1">
              <a:off x="3474720" y="1971992"/>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flipV="1">
              <a:off x="3474720" y="224567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flipV="1">
              <a:off x="3474720" y="2515865"/>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flipV="1">
              <a:off x="3474720" y="2790193"/>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flipV="1">
              <a:off x="3474720" y="306038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flipV="1">
              <a:off x="3474720" y="333613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699437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sp>
        <p:nvSpPr>
          <p:cNvPr id="20" name="TextBox 19"/>
          <p:cNvSpPr txBox="1"/>
          <p:nvPr/>
        </p:nvSpPr>
        <p:spPr>
          <a:xfrm>
            <a:off x="7221454" y="2262722"/>
            <a:ext cx="3761506" cy="2330648"/>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The values: </a:t>
            </a:r>
          </a:p>
          <a:p>
            <a:endParaRPr lang="en-US" dirty="0">
              <a:latin typeface="Consolas" panose="020B0609020204030204" pitchFamily="49" charset="0"/>
            </a:endParaRPr>
          </a:p>
          <a:p>
            <a:r>
              <a:rPr lang="en-US" dirty="0">
                <a:latin typeface="Consolas" panose="020B0609020204030204" pitchFamily="49" charset="0"/>
              </a:rPr>
              <a:t>SPARK_PUBLISHED_AT </a:t>
            </a:r>
            <a:br>
              <a:rPr lang="en-US" dirty="0">
                <a:latin typeface="Consolas" panose="020B0609020204030204" pitchFamily="49" charset="0"/>
              </a:rPr>
            </a:br>
            <a:r>
              <a:rPr lang="en-US" dirty="0">
                <a:latin typeface="Consolas" panose="020B0609020204030204" pitchFamily="49" charset="0"/>
              </a:rPr>
              <a:t>and </a:t>
            </a:r>
            <a:br>
              <a:rPr lang="en-US" dirty="0">
                <a:latin typeface="Consolas" panose="020B0609020204030204" pitchFamily="49" charset="0"/>
              </a:rPr>
            </a:br>
            <a:r>
              <a:rPr lang="en-US" dirty="0">
                <a:latin typeface="Consolas" panose="020B0609020204030204" pitchFamily="49" charset="0"/>
              </a:rPr>
              <a:t>SPARK_CORE_ID</a:t>
            </a:r>
            <a:br>
              <a:rPr lang="en-US" dirty="0">
                <a:latin typeface="Consolas" panose="020B0609020204030204" pitchFamily="49" charset="0"/>
              </a:rPr>
            </a:br>
            <a:endParaRPr lang="en-US" dirty="0">
              <a:latin typeface="Consolas" panose="020B0609020204030204" pitchFamily="49" charset="0"/>
            </a:endParaRPr>
          </a:p>
          <a:p>
            <a:r>
              <a:rPr lang="en-US" dirty="0">
                <a:latin typeface="Consolas" panose="020B0609020204030204" pitchFamily="49" charset="0"/>
              </a:rPr>
              <a:t>Are supplied by the Particle cloud back end</a:t>
            </a:r>
          </a:p>
        </p:txBody>
      </p:sp>
      <p:grpSp>
        <p:nvGrpSpPr>
          <p:cNvPr id="21" name="Group 20"/>
          <p:cNvGrpSpPr/>
          <p:nvPr/>
        </p:nvGrpSpPr>
        <p:grpSpPr>
          <a:xfrm>
            <a:off x="5710687" y="3621101"/>
            <a:ext cx="1510768" cy="321469"/>
            <a:chOff x="3737610" y="3621101"/>
            <a:chExt cx="3699510" cy="321469"/>
          </a:xfrm>
        </p:grpSpPr>
        <p:sp>
          <p:nvSpPr>
            <p:cNvPr id="22" name="Freeform 21"/>
            <p:cNvSpPr/>
            <p:nvPr/>
          </p:nvSpPr>
          <p:spPr>
            <a:xfrm flipV="1">
              <a:off x="3737610" y="3621101"/>
              <a:ext cx="369951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flipV="1">
              <a:off x="3737610" y="3896851"/>
              <a:ext cx="369951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032494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flipV="1">
            <a:off x="5516880" y="3005759"/>
            <a:ext cx="305186" cy="1535761"/>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613660"/>
            <a:ext cx="6192456" cy="8956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Shared-Access-Signature key name, and key value used to access the Azure Event Hub</a:t>
            </a:r>
          </a:p>
        </p:txBody>
      </p:sp>
      <p:sp>
        <p:nvSpPr>
          <p:cNvPr id="8" name="Rounded Rectangle 7"/>
          <p:cNvSpPr/>
          <p:nvPr/>
        </p:nvSpPr>
        <p:spPr>
          <a:xfrm>
            <a:off x="243069" y="4541520"/>
            <a:ext cx="7194051" cy="1351280"/>
          </a:xfrm>
          <a:prstGeom prst="roundRect">
            <a:avLst>
              <a:gd name="adj" fmla="val 4743"/>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23594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96392"/>
            <a:ext cx="12192000" cy="6463308"/>
          </a:xfrm>
          <a:prstGeom prst="rect">
            <a:avLst/>
          </a:prstGeom>
        </p:spPr>
        <p:txBody>
          <a:bodyPr wrap="square">
            <a:spAutoFit/>
          </a:bodyPr>
          <a:lstStyle/>
          <a:p>
            <a:r>
              <a:rPr lang="en-US" dirty="0">
                <a:latin typeface="Consolas" panose="020B0609020204030204" pitchFamily="49" charset="0"/>
              </a:rPr>
              <a:t>{ </a:t>
            </a:r>
          </a:p>
          <a:p>
            <a:r>
              <a:rPr lang="en-US" dirty="0">
                <a:latin typeface="Consolas" panose="020B0609020204030204" pitchFamily="49" charset="0"/>
              </a:rPr>
              <a:t>  "event": "</a:t>
            </a:r>
            <a:r>
              <a:rPr lang="en-US" dirty="0" err="1">
                <a:latin typeface="Consolas" panose="020B0609020204030204" pitchFamily="49" charset="0"/>
              </a:rPr>
              <a:t>PublishToEventHub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"https://&lt;YOUR_SERVICEBUS_NAME&gt;.servicebus.windows.net/&lt;YOUR_EVENTHUB_NAME&gt;/messages", </a:t>
            </a:r>
          </a:p>
          <a:p>
            <a:r>
              <a:rPr lang="en-US" dirty="0">
                <a:latin typeface="Consolas" panose="020B0609020204030204" pitchFamily="49" charset="0"/>
              </a:rPr>
              <a:t>  "</a:t>
            </a:r>
            <a:r>
              <a:rPr lang="en-US" dirty="0" err="1">
                <a:latin typeface="Consolas" panose="020B0609020204030204" pitchFamily="49" charset="0"/>
              </a:rPr>
              <a:t>requestType</a:t>
            </a:r>
            <a:r>
              <a:rPr lang="en-US" dirty="0">
                <a:latin typeface="Consolas" panose="020B0609020204030204" pitchFamily="49" charset="0"/>
              </a:rPr>
              <a:t>": "POST", </a:t>
            </a:r>
          </a:p>
          <a:p>
            <a:r>
              <a:rPr lang="en-US" dirty="0">
                <a:latin typeface="Consolas" panose="020B0609020204030204" pitchFamily="49" charset="0"/>
              </a:rPr>
              <a:t>  "</a:t>
            </a:r>
            <a:r>
              <a:rPr lang="en-US" dirty="0" err="1">
                <a:latin typeface="Consolas" panose="020B0609020204030204" pitchFamily="49" charset="0"/>
              </a:rPr>
              <a:t>json</a:t>
            </a:r>
            <a:r>
              <a:rPr lang="en-US" dirty="0">
                <a:latin typeface="Consolas" panose="020B0609020204030204" pitchFamily="49" charset="0"/>
              </a:rPr>
              <a:t>": { </a:t>
            </a:r>
          </a:p>
          <a:p>
            <a:r>
              <a:rPr lang="en-US" dirty="0">
                <a:latin typeface="Consolas" panose="020B0609020204030204" pitchFamily="49" charset="0"/>
              </a:rPr>
              <a:t>    "subject": "{{s}}", </a:t>
            </a:r>
          </a:p>
          <a:p>
            <a:r>
              <a:rPr lang="en-US" dirty="0">
                <a:latin typeface="Consolas" panose="020B0609020204030204" pitchFamily="49" charset="0"/>
              </a:rPr>
              <a:t>    "</a:t>
            </a:r>
            <a:r>
              <a:rPr lang="en-US" dirty="0" err="1">
                <a:latin typeface="Consolas" panose="020B0609020204030204" pitchFamily="49" charset="0"/>
              </a:rPr>
              <a:t>unitofmeasure</a:t>
            </a:r>
            <a:r>
              <a:rPr lang="en-US" dirty="0">
                <a:latin typeface="Consolas" panose="020B0609020204030204" pitchFamily="49" charset="0"/>
              </a:rPr>
              <a:t>": "{{u}}", </a:t>
            </a:r>
          </a:p>
          <a:p>
            <a:r>
              <a:rPr lang="en-US" dirty="0">
                <a:latin typeface="Consolas" panose="020B0609020204030204" pitchFamily="49" charset="0"/>
              </a:rPr>
              <a:t>    "</a:t>
            </a:r>
            <a:r>
              <a:rPr lang="en-US" dirty="0" err="1">
                <a:latin typeface="Consolas" panose="020B0609020204030204" pitchFamily="49" charset="0"/>
              </a:rPr>
              <a:t>measurename</a:t>
            </a:r>
            <a:r>
              <a:rPr lang="en-US" dirty="0">
                <a:latin typeface="Consolas" panose="020B0609020204030204" pitchFamily="49" charset="0"/>
              </a:rPr>
              <a:t>": "{{m}}", </a:t>
            </a:r>
          </a:p>
          <a:p>
            <a:r>
              <a:rPr lang="en-US" dirty="0">
                <a:latin typeface="Consolas" panose="020B0609020204030204" pitchFamily="49" charset="0"/>
              </a:rPr>
              <a:t>    "value": "{{v}}", </a:t>
            </a:r>
          </a:p>
          <a:p>
            <a:r>
              <a:rPr lang="en-US" dirty="0">
                <a:latin typeface="Consolas" panose="020B0609020204030204" pitchFamily="49" charset="0"/>
              </a:rPr>
              <a:t>    "organization": "{{o}}", </a:t>
            </a:r>
          </a:p>
          <a:p>
            <a:r>
              <a:rPr lang="en-US" dirty="0">
                <a:latin typeface="Consolas" panose="020B0609020204030204" pitchFamily="49" charset="0"/>
              </a:rPr>
              <a:t>    "</a:t>
            </a:r>
            <a:r>
              <a:rPr lang="en-US" dirty="0" err="1">
                <a:latin typeface="Consolas" panose="020B0609020204030204" pitchFamily="49" charset="0"/>
              </a:rPr>
              <a:t>displayname</a:t>
            </a:r>
            <a:r>
              <a:rPr lang="en-US" dirty="0">
                <a:latin typeface="Consolas" panose="020B0609020204030204" pitchFamily="49" charset="0"/>
              </a:rPr>
              <a:t>": "{{d}}", </a:t>
            </a:r>
          </a:p>
          <a:p>
            <a:r>
              <a:rPr lang="en-US" dirty="0">
                <a:latin typeface="Consolas" panose="020B0609020204030204" pitchFamily="49" charset="0"/>
              </a:rPr>
              <a:t>    "location": "{{l}}", </a:t>
            </a:r>
          </a:p>
          <a:p>
            <a:r>
              <a:rPr lang="en-US" dirty="0">
                <a:latin typeface="Consolas" panose="020B0609020204030204" pitchFamily="49" charset="0"/>
              </a:rPr>
              <a:t>    "</a:t>
            </a:r>
            <a:r>
              <a:rPr lang="en-US" dirty="0" err="1">
                <a:latin typeface="Consolas" panose="020B0609020204030204" pitchFamily="49" charset="0"/>
              </a:rPr>
              <a:t>timecreated</a:t>
            </a:r>
            <a:r>
              <a:rPr lang="en-US" dirty="0">
                <a:latin typeface="Consolas" panose="020B0609020204030204" pitchFamily="49" charset="0"/>
              </a:rPr>
              <a:t>": "{{SPARK_PUBLISHED_AT}}", </a:t>
            </a:r>
          </a:p>
          <a:p>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"{{SPARK_CORE_ID}}"</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azure_sas_token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key_name</a:t>
            </a:r>
            <a:r>
              <a:rPr lang="en-US" dirty="0">
                <a:latin typeface="Consolas" panose="020B0609020204030204" pitchFamily="49" charset="0"/>
              </a:rPr>
              <a:t>": "&lt;YOUR_SAS_POLICY_NAME&gt;", </a:t>
            </a:r>
          </a:p>
          <a:p>
            <a:r>
              <a:rPr lang="en-US" dirty="0">
                <a:latin typeface="Consolas" panose="020B0609020204030204" pitchFamily="49" charset="0"/>
              </a:rPr>
              <a:t>    "key": "&lt;</a:t>
            </a:r>
            <a:r>
              <a:rPr lang="en-US" dirty="0" smtClean="0">
                <a:latin typeface="Consolas" panose="020B0609020204030204" pitchFamily="49" charset="0"/>
              </a:rPr>
              <a:t>YOUR_SAS_POLICY_KEY&gt;" </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mydevices</a:t>
            </a:r>
            <a:r>
              <a:rPr lang="en-US" dirty="0">
                <a:latin typeface="Consolas" panose="020B0609020204030204" pitchFamily="49" charset="0"/>
              </a:rPr>
              <a:t>": true </a:t>
            </a:r>
          </a:p>
          <a:p>
            <a:r>
              <a:rPr lang="en-US" dirty="0">
                <a:latin typeface="Consolas" panose="020B0609020204030204" pitchFamily="49" charset="0"/>
              </a:rPr>
              <a:t>}</a:t>
            </a:r>
          </a:p>
        </p:txBody>
      </p:sp>
      <p:cxnSp>
        <p:nvCxnSpPr>
          <p:cNvPr id="7" name="Straight Connector 6"/>
          <p:cNvCxnSpPr/>
          <p:nvPr/>
        </p:nvCxnSpPr>
        <p:spPr>
          <a:xfrm flipV="1">
            <a:off x="5201920" y="3005760"/>
            <a:ext cx="620146" cy="2920858"/>
          </a:xfrm>
          <a:prstGeom prst="line">
            <a:avLst/>
          </a:prstGeom>
          <a:ln w="762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22066" y="2613660"/>
            <a:ext cx="6192456" cy="895690"/>
          </a:xfrm>
          <a:prstGeom prst="roundRect">
            <a:avLst>
              <a:gd name="adj" fmla="val 4655"/>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Restricts the </a:t>
            </a:r>
            <a:r>
              <a:rPr lang="en-US" sz="2000" dirty="0" err="1">
                <a:solidFill>
                  <a:schemeClr val="tx1"/>
                </a:solidFill>
              </a:rPr>
              <a:t>webhook</a:t>
            </a:r>
            <a:r>
              <a:rPr lang="en-US" sz="2000" dirty="0">
                <a:solidFill>
                  <a:schemeClr val="tx1"/>
                </a:solidFill>
              </a:rPr>
              <a:t> to being triggered only from events published from your own devices</a:t>
            </a:r>
          </a:p>
        </p:txBody>
      </p:sp>
      <p:sp>
        <p:nvSpPr>
          <p:cNvPr id="8" name="Rounded Rectangle 7"/>
          <p:cNvSpPr/>
          <p:nvPr/>
        </p:nvSpPr>
        <p:spPr>
          <a:xfrm>
            <a:off x="243069" y="5926618"/>
            <a:ext cx="7194051" cy="535142"/>
          </a:xfrm>
          <a:prstGeom prst="roundRect">
            <a:avLst>
              <a:gd name="adj" fmla="val 4743"/>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32813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the particle </a:t>
            </a:r>
            <a:r>
              <a:rPr lang="en-US" dirty="0" err="1"/>
              <a:t>webhook</a:t>
            </a:r>
            <a:endParaRPr lang="en-US" dirty="0"/>
          </a:p>
        </p:txBody>
      </p:sp>
      <p:sp>
        <p:nvSpPr>
          <p:cNvPr id="3" name="Content Placeholder 2"/>
          <p:cNvSpPr>
            <a:spLocks noGrp="1"/>
          </p:cNvSpPr>
          <p:nvPr>
            <p:ph idx="1"/>
          </p:nvPr>
        </p:nvSpPr>
        <p:spPr/>
        <p:txBody>
          <a:bodyPr/>
          <a:lstStyle/>
          <a:p>
            <a:r>
              <a:rPr lang="en-US" dirty="0"/>
              <a:t>From the command prompt, get in the same folder as the </a:t>
            </a:r>
            <a:r>
              <a:rPr lang="en-US" dirty="0" err="1"/>
              <a:t>webhook.json</a:t>
            </a:r>
            <a:r>
              <a:rPr lang="en-US" dirty="0"/>
              <a:t> file you downloaded, and run:</a:t>
            </a:r>
            <a:br>
              <a:rPr lang="en-US" dirty="0"/>
            </a:br>
            <a:r>
              <a:rPr lang="en-US" dirty="0"/>
              <a:t/>
            </a:r>
            <a:br>
              <a:rPr lang="en-US" dirty="0"/>
            </a:br>
            <a:r>
              <a:rPr lang="en-US" sz="4000" dirty="0">
                <a:latin typeface="Consolas" panose="020B0609020204030204" pitchFamily="49" charset="0"/>
              </a:rPr>
              <a:t>particle </a:t>
            </a:r>
            <a:r>
              <a:rPr lang="en-US" sz="4000" dirty="0" err="1">
                <a:latin typeface="Consolas" panose="020B0609020204030204" pitchFamily="49" charset="0"/>
              </a:rPr>
              <a:t>webhook</a:t>
            </a:r>
            <a:r>
              <a:rPr lang="en-US" sz="4000" dirty="0">
                <a:latin typeface="Consolas" panose="020B0609020204030204" pitchFamily="49" charset="0"/>
              </a:rPr>
              <a:t> create </a:t>
            </a:r>
            <a:r>
              <a:rPr lang="en-US" sz="4000" dirty="0" err="1">
                <a:latin typeface="Consolas" panose="020B0609020204030204" pitchFamily="49" charset="0"/>
              </a:rPr>
              <a:t>webhook.json</a:t>
            </a:r>
            <a:r>
              <a:rPr lang="en-US" dirty="0"/>
              <a:t/>
            </a:r>
            <a:br>
              <a:rPr lang="en-US" dirty="0"/>
            </a:br>
            <a:endParaRPr lang="en-US" dirty="0"/>
          </a:p>
          <a:p>
            <a:r>
              <a:rPr lang="en-US" dirty="0"/>
              <a:t>Other particle-cli </a:t>
            </a:r>
            <a:r>
              <a:rPr lang="en-US" dirty="0" err="1"/>
              <a:t>webhook</a:t>
            </a:r>
            <a:r>
              <a:rPr lang="en-US" dirty="0"/>
              <a:t> commands include:</a:t>
            </a:r>
            <a:br>
              <a:rPr lang="en-US" dirty="0"/>
            </a:br>
            <a:r>
              <a:rPr lang="en-US" dirty="0"/>
              <a:t/>
            </a:r>
            <a:br>
              <a:rPr lang="en-US" dirty="0"/>
            </a:br>
            <a:r>
              <a:rPr lang="en-US" dirty="0">
                <a:latin typeface="Consolas" panose="020B0609020204030204" pitchFamily="49" charset="0"/>
              </a:rPr>
              <a:t>particle </a:t>
            </a:r>
            <a:r>
              <a:rPr lang="en-US" dirty="0" err="1">
                <a:latin typeface="Consolas" panose="020B0609020204030204" pitchFamily="49" charset="0"/>
              </a:rPr>
              <a:t>webhook</a:t>
            </a:r>
            <a:r>
              <a:rPr lang="en-US" dirty="0">
                <a:latin typeface="Consolas" panose="020B0609020204030204" pitchFamily="49" charset="0"/>
              </a:rPr>
              <a:t> list</a:t>
            </a:r>
            <a:br>
              <a:rPr lang="en-US" dirty="0">
                <a:latin typeface="Consolas" panose="020B0609020204030204" pitchFamily="49" charset="0"/>
              </a:rPr>
            </a:br>
            <a:r>
              <a:rPr lang="en-US" dirty="0">
                <a:latin typeface="Consolas" panose="020B0609020204030204" pitchFamily="49" charset="0"/>
              </a:rPr>
              <a:t>particle </a:t>
            </a:r>
            <a:r>
              <a:rPr lang="en-US" dirty="0" err="1">
                <a:latin typeface="Consolas" panose="020B0609020204030204" pitchFamily="49" charset="0"/>
              </a:rPr>
              <a:t>webhook</a:t>
            </a:r>
            <a:r>
              <a:rPr lang="en-US" dirty="0">
                <a:latin typeface="Consolas" panose="020B0609020204030204" pitchFamily="49" charset="0"/>
              </a:rPr>
              <a:t> delete </a:t>
            </a:r>
            <a:r>
              <a:rPr lang="en-US" i="1" dirty="0" err="1">
                <a:latin typeface="Consolas" panose="020B0609020204030204" pitchFamily="49" charset="0"/>
              </a:rPr>
              <a:t>hookid</a:t>
            </a:r>
            <a:endParaRPr lang="en-US" i="1" dirty="0">
              <a:latin typeface="Consolas" panose="020B0609020204030204" pitchFamily="49" charset="0"/>
            </a:endParaRPr>
          </a:p>
          <a:p>
            <a:endParaRPr lang="en-US" dirty="0"/>
          </a:p>
          <a:p>
            <a:endParaRPr lang="en-US" dirty="0"/>
          </a:p>
        </p:txBody>
      </p:sp>
    </p:spTree>
    <p:extLst>
      <p:ext uri="{BB962C8B-B14F-4D97-AF65-F5344CB8AC3E}">
        <p14:creationId xmlns:p14="http://schemas.microsoft.com/office/powerpoint/2010/main" val="15608775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a:t>
            </a:r>
            <a:r>
              <a:rPr lang="en-US" dirty="0" err="1" smtClean="0"/>
              <a:t>Webhook</a:t>
            </a:r>
            <a:endParaRPr lang="en-US" dirty="0"/>
          </a:p>
        </p:txBody>
      </p:sp>
    </p:spTree>
    <p:extLst>
      <p:ext uri="{BB962C8B-B14F-4D97-AF65-F5344CB8AC3E}">
        <p14:creationId xmlns:p14="http://schemas.microsoft.com/office/powerpoint/2010/main" val="31861146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err="1">
                  <a:solidFill>
                    <a:schemeClr val="accent3"/>
                  </a:solidFill>
                  <a:latin typeface="Segoe UI" panose="020B0502040204020203" pitchFamily="34" charset="0"/>
                  <a:cs typeface="Segoe UI" panose="020B0502040204020203" pitchFamily="34" charset="0"/>
                </a:rPr>
                <a:t>ppwsbss</a:t>
              </a:r>
              <a:r>
                <a:rPr lang="en-US" sz="1600" b="1" dirty="0" err="1"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err="1">
                  <a:solidFill>
                    <a:schemeClr val="accent3"/>
                  </a:solidFill>
                  <a:latin typeface="Segoe UI" panose="020B0502040204020203" pitchFamily="34" charset="0"/>
                  <a:cs typeface="Segoe UI" panose="020B0502040204020203" pitchFamily="34" charset="0"/>
                </a:rPr>
                <a:t>ppwsbss</a:t>
              </a:r>
              <a:r>
                <a:rPr lang="en-US" sz="1600" b="1" dirty="0" err="1"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err="1">
                  <a:solidFill>
                    <a:schemeClr val="accent3"/>
                  </a:solidFill>
                  <a:latin typeface="Segoe UI" panose="020B0502040204020203" pitchFamily="34" charset="0"/>
                  <a:cs typeface="Segoe UI" panose="020B0502040204020203" pitchFamily="34" charset="0"/>
                </a:rPr>
                <a:t>ppwsbss</a:t>
              </a:r>
              <a:r>
                <a:rPr lang="en-US" sz="1600" b="1" dirty="0" err="1"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err="1">
                  <a:solidFill>
                    <a:schemeClr val="accent3"/>
                  </a:solidFill>
                  <a:latin typeface="Segoe UI" panose="020B0502040204020203" pitchFamily="34" charset="0"/>
                  <a:cs typeface="Segoe UI" panose="020B0502040204020203" pitchFamily="34" charset="0"/>
                </a:rPr>
                <a:t>ppwsbss</a:t>
              </a:r>
              <a:r>
                <a:rPr lang="en-US" sz="1600" b="1" dirty="0" err="1" smtClean="0">
                  <a:solidFill>
                    <a:srgbClr val="006FD4"/>
                  </a:solidFill>
                  <a:latin typeface="Segoe UI" panose="020B0502040204020203" pitchFamily="34" charset="0"/>
                  <a:cs typeface="Segoe UI" panose="020B0502040204020203" pitchFamily="34" charset="0"/>
                </a:rPr>
                <a:t>hub</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err="1" smtClean="0">
                  <a:solidFill>
                    <a:schemeClr val="accent3"/>
                  </a:solidFill>
                  <a:latin typeface="Segoe UI" panose="020B0502040204020203" pitchFamily="34" charset="0"/>
                  <a:cs typeface="Segoe UI" panose="020B0502040204020203" pitchFamily="34" charset="0"/>
                </a:rPr>
                <a:t>ppwsbss</a:t>
              </a:r>
              <a:r>
                <a:rPr lang="en-US" sz="1600" b="1" dirty="0" err="1" smtClean="0">
                  <a:solidFill>
                    <a:srgbClr val="006FD4"/>
                  </a:solidFill>
                  <a:latin typeface="Segoe UI" panose="020B0502040204020203" pitchFamily="34" charset="0"/>
                  <a:cs typeface="Segoe UI" panose="020B0502040204020203" pitchFamily="34" charset="0"/>
                </a:rPr>
                <a:t>data</a:t>
              </a:r>
              <a:endParaRPr lang="en-US" sz="1600" b="1"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3067285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code</a:t>
            </a:r>
            <a:endParaRPr lang="en-US" dirty="0"/>
          </a:p>
        </p:txBody>
      </p:sp>
      <p:pic>
        <p:nvPicPr>
          <p:cNvPr id="1026" name="Picture 2" descr="C:\Users\iotde\AppData\Local\Temp\SNAGHTML6d1ff5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6956" y="1825625"/>
            <a:ext cx="9518087" cy="4351338"/>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5321808" y="2660904"/>
            <a:ext cx="2578608" cy="58521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07857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code</a:t>
            </a:r>
            <a:endParaRPr lang="en-US" dirty="0"/>
          </a:p>
        </p:txBody>
      </p:sp>
      <p:sp>
        <p:nvSpPr>
          <p:cNvPr id="6" name="Rectangle 5"/>
          <p:cNvSpPr/>
          <p:nvPr/>
        </p:nvSpPr>
        <p:spPr>
          <a:xfrm>
            <a:off x="838200" y="1739136"/>
            <a:ext cx="10515600" cy="3139321"/>
          </a:xfrm>
          <a:prstGeom prst="rect">
            <a:avLst/>
          </a:prstGeom>
        </p:spPr>
        <p:txBody>
          <a:bodyPr wrap="square">
            <a:spAutoFit/>
          </a:bodyPr>
          <a:lstStyle/>
          <a:p>
            <a:r>
              <a:rPr lang="en-US" dirty="0">
                <a:solidFill>
                  <a:srgbClr val="008000"/>
                </a:solidFill>
                <a:highlight>
                  <a:srgbClr val="FFFFFF"/>
                </a:highlight>
                <a:latin typeface="Consolas" panose="020B0609020204030204" pitchFamily="49" charset="0"/>
              </a:rPr>
              <a:t>// This #include statement was automatically added by the Spark IDE.</a:t>
            </a:r>
            <a:endParaRPr lang="en-US" dirty="0">
              <a:solidFill>
                <a:srgbClr val="000000"/>
              </a:solidFill>
              <a:highlight>
                <a:srgbClr val="FFFFFF"/>
              </a:highlight>
              <a:latin typeface="Consolas" panose="020B0609020204030204" pitchFamily="49" charset="0"/>
            </a:endParaRPr>
          </a:p>
          <a:p>
            <a:r>
              <a:rPr lang="en-US" dirty="0">
                <a:solidFill>
                  <a:srgbClr val="808080"/>
                </a:solidFill>
                <a:highlight>
                  <a:srgbClr val="FFFFFF"/>
                </a:highlight>
                <a:latin typeface="Consolas" panose="020B0609020204030204" pitchFamily="49" charset="0"/>
              </a:rPr>
              <a:t>#include</a:t>
            </a:r>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Adafruit_DHT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Adafruit_DHT.h</a:t>
            </a:r>
            <a:r>
              <a:rPr lang="en-US" dirty="0">
                <a:solidFill>
                  <a:srgbClr val="A31515"/>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a:solidFill>
                  <a:srgbClr val="808080"/>
                </a:solidFill>
                <a:highlight>
                  <a:srgbClr val="FFFFFF"/>
                </a:highlight>
                <a:latin typeface="Consolas" panose="020B0609020204030204" pitchFamily="49" charset="0"/>
              </a:rPr>
              <a:t>#define</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DHTPIN</a:t>
            </a:r>
            <a:r>
              <a:rPr lang="en-US" dirty="0">
                <a:solidFill>
                  <a:srgbClr val="000000"/>
                </a:solidFill>
                <a:highlight>
                  <a:srgbClr val="FFFFFF"/>
                </a:highlight>
                <a:latin typeface="Consolas" panose="020B0609020204030204" pitchFamily="49" charset="0"/>
              </a:rPr>
              <a:t> 2    </a:t>
            </a:r>
            <a:r>
              <a:rPr lang="en-US" dirty="0">
                <a:solidFill>
                  <a:srgbClr val="008000"/>
                </a:solidFill>
                <a:highlight>
                  <a:srgbClr val="FFFFFF"/>
                </a:highlight>
                <a:latin typeface="Consolas" panose="020B0609020204030204" pitchFamily="49" charset="0"/>
              </a:rPr>
              <a:t>// what pin we're connected to</a:t>
            </a:r>
            <a:endParaRPr lang="en-US"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Uncomment whatever type you're using!</a:t>
            </a:r>
            <a:endParaRPr lang="en-US" dirty="0">
              <a:solidFill>
                <a:srgbClr val="000000"/>
              </a:solidFill>
              <a:highlight>
                <a:srgbClr val="FFFFFF"/>
              </a:highlight>
              <a:latin typeface="Consolas" panose="020B0609020204030204" pitchFamily="49" charset="0"/>
            </a:endParaRPr>
          </a:p>
          <a:p>
            <a:r>
              <a:rPr lang="en-US" dirty="0">
                <a:solidFill>
                  <a:srgbClr val="808080"/>
                </a:solidFill>
                <a:highlight>
                  <a:srgbClr val="FFFFFF"/>
                </a:highlight>
                <a:latin typeface="Consolas" panose="020B0609020204030204" pitchFamily="49" charset="0"/>
              </a:rPr>
              <a:t>#define</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DHTTYPE</a:t>
            </a:r>
            <a:r>
              <a:rPr lang="en-US" dirty="0">
                <a:solidFill>
                  <a:srgbClr val="000000"/>
                </a:solidFill>
                <a:highlight>
                  <a:srgbClr val="FFFFFF"/>
                </a:highlight>
                <a:latin typeface="Consolas" panose="020B0609020204030204" pitchFamily="49" charset="0"/>
              </a:rPr>
              <a:t> DHT11</a:t>
            </a:r>
            <a:r>
              <a:rPr lang="en-US" dirty="0">
                <a:solidFill>
                  <a:srgbClr val="008000"/>
                </a:solidFill>
                <a:highlight>
                  <a:srgbClr val="FFFFFF"/>
                </a:highlight>
                <a:latin typeface="Consolas" panose="020B0609020204030204" pitchFamily="49" charset="0"/>
              </a:rPr>
              <a:t>// DHT 11 </a:t>
            </a:r>
            <a:endParaRPr lang="en-US" dirty="0">
              <a:solidFill>
                <a:srgbClr val="000000"/>
              </a:solidFill>
              <a:highlight>
                <a:srgbClr val="FFFFFF"/>
              </a:highlight>
              <a:latin typeface="Consolas" panose="020B0609020204030204" pitchFamily="49" charset="0"/>
            </a:endParaRPr>
          </a:p>
          <a:p>
            <a:endParaRPr lang="de-DE" dirty="0" smtClean="0">
              <a:solidFill>
                <a:srgbClr val="008000"/>
              </a:solidFill>
              <a:highlight>
                <a:srgbClr val="FFFFFF"/>
              </a:highlight>
              <a:latin typeface="Consolas" panose="020B0609020204030204" pitchFamily="49" charset="0"/>
            </a:endParaRPr>
          </a:p>
          <a:p>
            <a:r>
              <a:rPr lang="de-DE" dirty="0" smtClean="0">
                <a:solidFill>
                  <a:srgbClr val="008000"/>
                </a:solidFill>
                <a:highlight>
                  <a:srgbClr val="FFFFFF"/>
                </a:highlight>
                <a:latin typeface="Consolas" panose="020B0609020204030204" pitchFamily="49" charset="0"/>
              </a:rPr>
              <a:t>//...snip...</a:t>
            </a:r>
            <a:endParaRPr lang="de-DE"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DHT </a:t>
            </a:r>
            <a:r>
              <a:rPr lang="en-US" dirty="0" err="1">
                <a:solidFill>
                  <a:srgbClr val="000000"/>
                </a:solidFill>
                <a:highlight>
                  <a:srgbClr val="FFFFFF"/>
                </a:highlight>
                <a:latin typeface="Consolas" panose="020B0609020204030204" pitchFamily="49" charset="0"/>
              </a:rPr>
              <a:t>dht</a:t>
            </a:r>
            <a:r>
              <a:rPr lang="en-US" dirty="0">
                <a:solidFill>
                  <a:srgbClr val="000000"/>
                </a:solidFill>
                <a:highlight>
                  <a:srgbClr val="FFFFFF"/>
                </a:highlight>
                <a:latin typeface="Consolas" panose="020B0609020204030204" pitchFamily="49" charset="0"/>
              </a:rPr>
              <a:t>(</a:t>
            </a:r>
            <a:r>
              <a:rPr lang="en-US" dirty="0">
                <a:solidFill>
                  <a:srgbClr val="6F008A"/>
                </a:solidFill>
                <a:highlight>
                  <a:srgbClr val="FFFFFF"/>
                </a:highlight>
                <a:latin typeface="Consolas" panose="020B0609020204030204" pitchFamily="49" charset="0"/>
              </a:rPr>
              <a:t>DHTPIN</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DHTTYPE</a:t>
            </a:r>
            <a:r>
              <a:rPr lang="en-US" dirty="0">
                <a:solidFill>
                  <a:srgbClr val="000000"/>
                </a:solidFill>
                <a:highlight>
                  <a:srgbClr val="FFFFFF"/>
                </a:highlight>
                <a:latin typeface="Consolas" panose="020B0609020204030204" pitchFamily="49" charset="0"/>
              </a:rPr>
              <a:t>);</a:t>
            </a:r>
            <a:endParaRPr lang="en-US" dirty="0"/>
          </a:p>
        </p:txBody>
      </p:sp>
      <p:sp>
        <p:nvSpPr>
          <p:cNvPr id="2" name="Rounded Rectangle 1"/>
          <p:cNvSpPr/>
          <p:nvPr/>
        </p:nvSpPr>
        <p:spPr>
          <a:xfrm>
            <a:off x="731520" y="1675448"/>
            <a:ext cx="8897112"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2435785"/>
            <a:ext cx="8897112" cy="56522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1520" y="3013914"/>
            <a:ext cx="8897112"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1520" y="4376919"/>
            <a:ext cx="8897112" cy="56522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896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7" grpId="0" animBg="1"/>
      <p:bldP spid="7" grpId="1" animBg="1"/>
      <p:bldP spid="8"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code</a:t>
            </a:r>
            <a:endParaRPr lang="en-US" dirty="0"/>
          </a:p>
        </p:txBody>
      </p:sp>
      <p:sp>
        <p:nvSpPr>
          <p:cNvPr id="2" name="Rectangle 1"/>
          <p:cNvSpPr/>
          <p:nvPr/>
        </p:nvSpPr>
        <p:spPr>
          <a:xfrm>
            <a:off x="822960" y="1739136"/>
            <a:ext cx="10530840" cy="3139321"/>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Org[] = </a:t>
            </a:r>
            <a:r>
              <a:rPr lang="en-US" dirty="0">
                <a:solidFill>
                  <a:srgbClr val="A31515"/>
                </a:solidFill>
                <a:highlight>
                  <a:srgbClr val="FFFFFF"/>
                </a:highlight>
                <a:latin typeface="Consolas" panose="020B0609020204030204" pitchFamily="49" charset="0"/>
              </a:rPr>
              <a:t>"ORGANIZATION_NAME"</a:t>
            </a:r>
            <a:r>
              <a:rPr lang="en-US"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Disp</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"DISPLAY_NAME"</a:t>
            </a:r>
            <a:r>
              <a:rPr lang="en-US"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Locn</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"LOCATION"</a:t>
            </a:r>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//The amount of time (in milliseconds) to wait between each </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//publication of data via the Particle </a:t>
            </a:r>
            <a:r>
              <a:rPr lang="en-US" dirty="0" err="1">
                <a:solidFill>
                  <a:srgbClr val="008000"/>
                </a:solidFill>
                <a:highlight>
                  <a:srgbClr val="FFFFFF"/>
                </a:highlight>
                <a:latin typeface="Consolas" panose="020B0609020204030204" pitchFamily="49" charset="0"/>
              </a:rPr>
              <a:t>WebHook</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//Particle </a:t>
            </a:r>
            <a:r>
              <a:rPr lang="en-US" dirty="0" err="1">
                <a:solidFill>
                  <a:srgbClr val="008000"/>
                </a:solidFill>
                <a:highlight>
                  <a:srgbClr val="FFFFFF"/>
                </a:highlight>
                <a:latin typeface="Consolas" panose="020B0609020204030204" pitchFamily="49" charset="0"/>
              </a:rPr>
              <a:t>webhooks</a:t>
            </a:r>
            <a:r>
              <a:rPr lang="en-US" dirty="0">
                <a:solidFill>
                  <a:srgbClr val="008000"/>
                </a:solidFill>
                <a:highlight>
                  <a:srgbClr val="FFFFFF"/>
                </a:highlight>
                <a:latin typeface="Consolas" panose="020B0609020204030204" pitchFamily="49" charset="0"/>
              </a:rPr>
              <a:t> are rate limited to a maximum of 10/minute/device</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//if we can only send 10 times a minute, that means we can send on average</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//about once every six seconds, or 6000 milliseconds.  So to avoid any </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//rate limits by the particle cloud, keep the </a:t>
            </a:r>
            <a:r>
              <a:rPr lang="en-US" dirty="0" err="1">
                <a:solidFill>
                  <a:srgbClr val="008000"/>
                </a:solidFill>
                <a:highlight>
                  <a:srgbClr val="FFFFFF"/>
                </a:highlight>
                <a:latin typeface="Consolas" panose="020B0609020204030204" pitchFamily="49" charset="0"/>
              </a:rPr>
              <a:t>sendDelay</a:t>
            </a:r>
            <a:r>
              <a:rPr lang="en-US" dirty="0">
                <a:solidFill>
                  <a:srgbClr val="008000"/>
                </a:solidFill>
                <a:highlight>
                  <a:srgbClr val="FFFFFF"/>
                </a:highlight>
                <a:latin typeface="Consolas" panose="020B0609020204030204" pitchFamily="49" charset="0"/>
              </a:rPr>
              <a:t> at </a:t>
            </a:r>
            <a:r>
              <a:rPr lang="en-US" dirty="0" err="1">
                <a:solidFill>
                  <a:srgbClr val="008000"/>
                </a:solidFill>
                <a:highlight>
                  <a:srgbClr val="FFFFFF"/>
                </a:highlight>
                <a:latin typeface="Consolas" panose="020B0609020204030204" pitchFamily="49" charset="0"/>
              </a:rPr>
              <a:t>at</a:t>
            </a:r>
            <a:r>
              <a:rPr lang="en-US" dirty="0">
                <a:solidFill>
                  <a:srgbClr val="008000"/>
                </a:solidFill>
                <a:highlight>
                  <a:srgbClr val="FFFFFF"/>
                </a:highlight>
                <a:latin typeface="Consolas" panose="020B0609020204030204" pitchFamily="49" charset="0"/>
              </a:rPr>
              <a:t> least 6000.</a:t>
            </a:r>
            <a:endParaRPr lang="en-US" dirty="0">
              <a:solidFill>
                <a:srgbClr val="000000"/>
              </a:solidFill>
              <a:highlight>
                <a:srgbClr val="FFFFFF"/>
              </a:highlight>
              <a:latin typeface="Consolas" panose="020B0609020204030204" pitchFamily="49" charset="0"/>
            </a:endParaRPr>
          </a:p>
          <a:p>
            <a:r>
              <a:rPr lang="en-US" dirty="0" err="1">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sendDelay</a:t>
            </a:r>
            <a:r>
              <a:rPr lang="en-US" dirty="0">
                <a:solidFill>
                  <a:srgbClr val="000000"/>
                </a:solidFill>
                <a:highlight>
                  <a:srgbClr val="FFFFFF"/>
                </a:highlight>
                <a:latin typeface="Consolas" panose="020B0609020204030204" pitchFamily="49" charset="0"/>
              </a:rPr>
              <a:t> = 6000;</a:t>
            </a:r>
            <a:endParaRPr lang="en-US" dirty="0"/>
          </a:p>
        </p:txBody>
      </p:sp>
      <p:sp>
        <p:nvSpPr>
          <p:cNvPr id="4" name="Rounded Rectangle 3"/>
          <p:cNvSpPr/>
          <p:nvPr/>
        </p:nvSpPr>
        <p:spPr>
          <a:xfrm>
            <a:off x="731520" y="1675448"/>
            <a:ext cx="9779462" cy="1076988"/>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2770302"/>
            <a:ext cx="9779462" cy="2263516"/>
          </a:xfrm>
          <a:prstGeom prst="roundRect">
            <a:avLst>
              <a:gd name="adj" fmla="val 10546"/>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659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code</a:t>
            </a:r>
            <a:endParaRPr lang="en-US" dirty="0"/>
          </a:p>
        </p:txBody>
      </p:sp>
      <p:sp>
        <p:nvSpPr>
          <p:cNvPr id="4" name="Rectangle 3"/>
          <p:cNvSpPr/>
          <p:nvPr/>
        </p:nvSpPr>
        <p:spPr>
          <a:xfrm>
            <a:off x="822960" y="1739136"/>
            <a:ext cx="10530840" cy="1477328"/>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void</a:t>
            </a:r>
            <a:r>
              <a:rPr lang="en-US" dirty="0">
                <a:solidFill>
                  <a:srgbClr val="000000"/>
                </a:solidFill>
                <a:highlight>
                  <a:srgbClr val="FFFFFF"/>
                </a:highlight>
                <a:latin typeface="Consolas" panose="020B0609020204030204" pitchFamily="49" charset="0"/>
              </a:rPr>
              <a:t> setup()</a:t>
            </a: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dht.begin</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delay(10000);</a:t>
            </a:r>
          </a:p>
          <a:p>
            <a:r>
              <a:rPr lang="en-US" dirty="0">
                <a:solidFill>
                  <a:srgbClr val="000000"/>
                </a:solidFill>
                <a:highlight>
                  <a:srgbClr val="FFFFFF"/>
                </a:highlight>
                <a:latin typeface="Consolas" panose="020B0609020204030204" pitchFamily="49" charset="0"/>
              </a:rPr>
              <a:t>}</a:t>
            </a:r>
            <a:endParaRPr lang="en-US" dirty="0"/>
          </a:p>
        </p:txBody>
      </p:sp>
      <p:sp>
        <p:nvSpPr>
          <p:cNvPr id="5" name="Rounded Rectangle 4"/>
          <p:cNvSpPr/>
          <p:nvPr/>
        </p:nvSpPr>
        <p:spPr>
          <a:xfrm>
            <a:off x="731520" y="1675447"/>
            <a:ext cx="8897112" cy="1649643"/>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831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2960" y="1739136"/>
            <a:ext cx="10515600" cy="3139321"/>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void</a:t>
            </a:r>
            <a:r>
              <a:rPr lang="en-US" dirty="0">
                <a:solidFill>
                  <a:srgbClr val="000000"/>
                </a:solidFill>
                <a:highlight>
                  <a:srgbClr val="FFFFFF"/>
                </a:highlight>
                <a:latin typeface="Consolas" panose="020B0609020204030204" pitchFamily="49" charset="0"/>
              </a:rPr>
              <a:t> loop()</a:t>
            </a:r>
          </a:p>
          <a:p>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Reading temperature or humidity takes about 250 milliseconds!</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Sensor readings may also be up to 2 seconds 'old' (its a </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very slow sensor)</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h = </a:t>
            </a:r>
            <a:r>
              <a:rPr lang="en-US" dirty="0" err="1">
                <a:solidFill>
                  <a:srgbClr val="000000"/>
                </a:solidFill>
                <a:highlight>
                  <a:srgbClr val="FFFFFF"/>
                </a:highlight>
                <a:latin typeface="Consolas" panose="020B0609020204030204" pitchFamily="49" charset="0"/>
              </a:rPr>
              <a:t>dht.getHumidity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Read temperature as Celsius</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t = </a:t>
            </a:r>
            <a:r>
              <a:rPr lang="en-US" dirty="0" err="1">
                <a:solidFill>
                  <a:srgbClr val="000000"/>
                </a:solidFill>
                <a:highlight>
                  <a:srgbClr val="FFFFFF"/>
                </a:highlight>
                <a:latin typeface="Consolas" panose="020B0609020204030204" pitchFamily="49" charset="0"/>
              </a:rPr>
              <a:t>dht.getTempCelcius</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Read temperature as </a:t>
            </a:r>
            <a:r>
              <a:rPr lang="en-US" dirty="0" err="1">
                <a:solidFill>
                  <a:srgbClr val="008000"/>
                </a:solidFill>
                <a:highlight>
                  <a:srgbClr val="FFFFFF"/>
                </a:highlight>
                <a:latin typeface="Consolas" panose="020B0609020204030204" pitchFamily="49" charset="0"/>
              </a:rPr>
              <a:t>Farenheit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f = </a:t>
            </a:r>
            <a:r>
              <a:rPr lang="en-US" dirty="0" err="1">
                <a:solidFill>
                  <a:srgbClr val="000000"/>
                </a:solidFill>
                <a:highlight>
                  <a:srgbClr val="FFFFFF"/>
                </a:highlight>
                <a:latin typeface="Consolas" panose="020B0609020204030204" pitchFamily="49" charset="0"/>
              </a:rPr>
              <a:t>dht.getTempFarenheit</a:t>
            </a:r>
            <a:r>
              <a:rPr lang="en-US" dirty="0">
                <a:solidFill>
                  <a:srgbClr val="000000"/>
                </a:solidFill>
                <a:highlight>
                  <a:srgbClr val="FFFFFF"/>
                </a:highlight>
                <a:latin typeface="Consolas" panose="020B0609020204030204" pitchFamily="49" charset="0"/>
              </a:rPr>
              <a:t>();</a:t>
            </a:r>
            <a:endParaRPr lang="en-US" dirty="0"/>
          </a:p>
        </p:txBody>
      </p:sp>
      <p:sp>
        <p:nvSpPr>
          <p:cNvPr id="3" name="Title 2"/>
          <p:cNvSpPr>
            <a:spLocks noGrp="1"/>
          </p:cNvSpPr>
          <p:nvPr>
            <p:ph type="title"/>
          </p:nvPr>
        </p:nvSpPr>
        <p:spPr/>
        <p:txBody>
          <a:bodyPr/>
          <a:lstStyle/>
          <a:p>
            <a:r>
              <a:rPr lang="en-US" dirty="0" err="1" smtClean="0"/>
              <a:t>Groking</a:t>
            </a:r>
            <a:r>
              <a:rPr lang="en-US" dirty="0" smtClean="0"/>
              <a:t> the code</a:t>
            </a:r>
            <a:endParaRPr lang="en-US" dirty="0"/>
          </a:p>
        </p:txBody>
      </p:sp>
      <p:sp>
        <p:nvSpPr>
          <p:cNvPr id="4" name="Rounded Rectangle 3"/>
          <p:cNvSpPr/>
          <p:nvPr/>
        </p:nvSpPr>
        <p:spPr>
          <a:xfrm>
            <a:off x="731520" y="1675448"/>
            <a:ext cx="8897112" cy="775144"/>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31520" y="2450591"/>
            <a:ext cx="8897112" cy="2610935"/>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13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code</a:t>
            </a:r>
            <a:endParaRPr lang="en-US" dirty="0"/>
          </a:p>
        </p:txBody>
      </p:sp>
      <p:sp>
        <p:nvSpPr>
          <p:cNvPr id="4" name="Rectangle 3"/>
          <p:cNvSpPr/>
          <p:nvPr/>
        </p:nvSpPr>
        <p:spPr>
          <a:xfrm>
            <a:off x="822960" y="1739136"/>
            <a:ext cx="11036808" cy="4801314"/>
          </a:xfrm>
          <a:prstGeom prst="rect">
            <a:avLst/>
          </a:prstGeom>
        </p:spPr>
        <p:txBody>
          <a:bodyPr wrap="square">
            <a:spAutoFit/>
          </a:bodyPr>
          <a:lstStyle/>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smtClean="0">
                <a:solidFill>
                  <a:srgbClr val="008000"/>
                </a:solidFill>
                <a:highlight>
                  <a:srgbClr val="FFFFFF"/>
                </a:highlight>
                <a:latin typeface="Consolas" panose="020B0609020204030204" pitchFamily="49" charset="0"/>
              </a:rPr>
              <a:t>//</a:t>
            </a:r>
            <a:r>
              <a:rPr lang="en-US" dirty="0">
                <a:solidFill>
                  <a:srgbClr val="008000"/>
                </a:solidFill>
                <a:highlight>
                  <a:srgbClr val="FFFFFF"/>
                </a:highlight>
                <a:latin typeface="Consolas" panose="020B0609020204030204" pitchFamily="49" charset="0"/>
              </a:rPr>
              <a:t>Generate the temperature data payload</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payload[255];</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snprintf</a:t>
            </a:r>
            <a:r>
              <a:rPr lang="en-US" dirty="0">
                <a:solidFill>
                  <a:srgbClr val="000000"/>
                </a:solidFill>
                <a:highlight>
                  <a:srgbClr val="FFFFFF"/>
                </a:highlight>
                <a:latin typeface="Consolas" panose="020B0609020204030204" pitchFamily="49" charset="0"/>
              </a:rPr>
              <a:t>(payload, </a:t>
            </a:r>
            <a:r>
              <a:rPr lang="en-US" dirty="0" err="1">
                <a:solidFill>
                  <a:srgbClr val="0000FF"/>
                </a:solidFill>
                <a:highlight>
                  <a:srgbClr val="FFFFFF"/>
                </a:highlight>
                <a:latin typeface="Consolas" panose="020B0609020204030204" pitchFamily="49" charset="0"/>
              </a:rPr>
              <a:t>sizeof</a:t>
            </a:r>
            <a:r>
              <a:rPr lang="en-US" dirty="0">
                <a:solidFill>
                  <a:srgbClr val="000000"/>
                </a:solidFill>
                <a:highlight>
                  <a:srgbClr val="FFFFFF"/>
                </a:highlight>
                <a:latin typeface="Consolas" panose="020B0609020204030204" pitchFamily="49" charset="0"/>
              </a:rPr>
              <a:t>(payload), </a:t>
            </a:r>
            <a:r>
              <a:rPr lang="en-US" dirty="0" smtClean="0">
                <a:solidFill>
                  <a:srgbClr val="000000"/>
                </a:solidFill>
                <a:highlight>
                  <a:srgbClr val="FFFFFF"/>
                </a:highlight>
                <a:latin typeface="Consolas" panose="020B0609020204030204" pitchFamily="49" charset="0"/>
              </a:rPr>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\"s\":\"</a:t>
            </a:r>
            <a:r>
              <a:rPr lang="en-US" dirty="0" err="1">
                <a:solidFill>
                  <a:srgbClr val="A31515"/>
                </a:solidFill>
                <a:highlight>
                  <a:srgbClr val="FFFFFF"/>
                </a:highlight>
                <a:latin typeface="Consolas" panose="020B0609020204030204" pitchFamily="49" charset="0"/>
              </a:rPr>
              <a:t>wthr</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u\":\"F</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m\":\"</a:t>
            </a:r>
            <a:r>
              <a:rPr lang="en-US" b="1" dirty="0">
                <a:solidFill>
                  <a:srgbClr val="A31515"/>
                </a:solidFill>
                <a:highlight>
                  <a:srgbClr val="FFFFFF"/>
                </a:highlight>
                <a:latin typeface="Consolas" panose="020B0609020204030204" pitchFamily="49" charset="0"/>
              </a:rPr>
              <a:t>Temperature</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\"v\": %f,</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o\":\"%s</a:t>
            </a:r>
            <a:r>
              <a:rPr lang="en-US" dirty="0" smtClean="0">
                <a:solidFill>
                  <a:srgbClr val="A31515"/>
                </a:solidFill>
                <a:highlight>
                  <a:srgbClr val="FFFFFF"/>
                </a:highlight>
                <a:latin typeface="Consolas" panose="020B0609020204030204" pitchFamily="49" charset="0"/>
              </a:rPr>
              <a:t>\",</a:t>
            </a:r>
            <a:br>
              <a:rPr lang="en-US" dirty="0" smtClean="0">
                <a:solidFill>
                  <a:srgbClr val="A31515"/>
                </a:solidFill>
                <a:highlight>
                  <a:srgbClr val="FFFFFF"/>
                </a:highlight>
                <a:latin typeface="Consolas" panose="020B0609020204030204" pitchFamily="49" charset="0"/>
              </a:rPr>
            </a:br>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d\":\"%s</a:t>
            </a:r>
            <a:r>
              <a:rPr lang="en-US" dirty="0" smtClean="0">
                <a:solidFill>
                  <a:srgbClr val="A31515"/>
                </a:solidFill>
                <a:highlight>
                  <a:srgbClr val="FFFFFF"/>
                </a:highlight>
                <a:latin typeface="Consolas" panose="020B0609020204030204" pitchFamily="49" charset="0"/>
              </a:rPr>
              <a:t>\“, </a:t>
            </a:r>
          </a:p>
          <a:p>
            <a:r>
              <a:rPr lang="en-US" dirty="0" smtClean="0">
                <a:solidFill>
                  <a:srgbClr val="A31515"/>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\"l\":\"%s</a:t>
            </a:r>
            <a:r>
              <a:rPr lang="en-US" dirty="0" smtClean="0">
                <a:solidFill>
                  <a:srgbClr val="A31515"/>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 </a:t>
            </a:r>
          </a:p>
          <a:p>
            <a:r>
              <a:rPr lang="en-US" dirty="0" smtClean="0">
                <a:solidFill>
                  <a:srgbClr val="000000"/>
                </a:solidFill>
                <a:highlight>
                  <a:srgbClr val="FFFFFF"/>
                </a:highlight>
                <a:latin typeface="Consolas" panose="020B0609020204030204" pitchFamily="49" charset="0"/>
              </a:rPr>
              <a:t>       </a:t>
            </a:r>
            <a:r>
              <a:rPr lang="en-US" b="1" dirty="0">
                <a:solidFill>
                  <a:srgbClr val="000000"/>
                </a:solidFill>
                <a:highlight>
                  <a:srgbClr val="FFFFFF"/>
                </a:highlight>
                <a:latin typeface="Consolas" panose="020B0609020204030204" pitchFamily="49" charset="0"/>
              </a:rPr>
              <a:t>f</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Org</a:t>
            </a:r>
            <a:r>
              <a:rPr lang="en-US" dirty="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Disp</a:t>
            </a:r>
            <a:r>
              <a:rPr lang="en-US" dirty="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Locn</a:t>
            </a:r>
            <a:r>
              <a:rPr lang="en-US" dirty="0" smtClean="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//Send the </a:t>
            </a:r>
            <a:r>
              <a:rPr lang="en-US" dirty="0" smtClean="0">
                <a:solidFill>
                  <a:srgbClr val="008000"/>
                </a:solidFill>
                <a:highlight>
                  <a:srgbClr val="FFFFFF"/>
                </a:highlight>
                <a:latin typeface="Consolas" panose="020B0609020204030204" pitchFamily="49" charset="0"/>
              </a:rPr>
              <a:t>temperature </a:t>
            </a:r>
            <a:r>
              <a:rPr lang="en-US" dirty="0">
                <a:solidFill>
                  <a:srgbClr val="008000"/>
                </a:solidFill>
                <a:highlight>
                  <a:srgbClr val="FFFFFF"/>
                </a:highlight>
                <a:latin typeface="Consolas" panose="020B0609020204030204" pitchFamily="49" charset="0"/>
              </a:rPr>
              <a:t>data payload</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Particle.publish</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PublishToEventHub</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payload);</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//Wait for the specified "</a:t>
            </a:r>
            <a:r>
              <a:rPr lang="en-US" dirty="0" err="1">
                <a:solidFill>
                  <a:srgbClr val="008000"/>
                </a:solidFill>
                <a:highlight>
                  <a:srgbClr val="FFFFFF"/>
                </a:highlight>
                <a:latin typeface="Consolas" panose="020B0609020204030204" pitchFamily="49" charset="0"/>
              </a:rPr>
              <a:t>sendDelay</a:t>
            </a:r>
            <a:r>
              <a:rPr lang="en-US" dirty="0">
                <a:solidFill>
                  <a:srgbClr val="008000"/>
                </a:solidFill>
                <a:highlight>
                  <a:srgbClr val="FFFFFF"/>
                </a:highlight>
                <a:latin typeface="Consolas" panose="020B0609020204030204" pitchFamily="49" charset="0"/>
              </a:rPr>
              <a:t>" before sending the humidity data...    </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delay(</a:t>
            </a:r>
            <a:r>
              <a:rPr lang="en-US" dirty="0" err="1">
                <a:solidFill>
                  <a:srgbClr val="000000"/>
                </a:solidFill>
                <a:highlight>
                  <a:srgbClr val="FFFFFF"/>
                </a:highlight>
                <a:latin typeface="Consolas" panose="020B0609020204030204" pitchFamily="49" charset="0"/>
              </a:rPr>
              <a:t>sendDelay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endParaRPr lang="en-US" dirty="0"/>
          </a:p>
        </p:txBody>
      </p:sp>
      <p:grpSp>
        <p:nvGrpSpPr>
          <p:cNvPr id="2" name="JSON Payload Map"/>
          <p:cNvGrpSpPr/>
          <p:nvPr/>
        </p:nvGrpSpPr>
        <p:grpSpPr>
          <a:xfrm>
            <a:off x="4765964" y="2253905"/>
            <a:ext cx="6170814" cy="2890004"/>
            <a:chOff x="4765964" y="2253905"/>
            <a:chExt cx="6170814" cy="2890004"/>
          </a:xfrm>
        </p:grpSpPr>
        <p:sp>
          <p:nvSpPr>
            <p:cNvPr id="5" name="TextBox 4"/>
            <p:cNvSpPr txBox="1"/>
            <p:nvPr/>
          </p:nvSpPr>
          <p:spPr>
            <a:xfrm>
              <a:off x="7175272" y="2253905"/>
              <a:ext cx="3761506" cy="2890004"/>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“s”: ”</a:t>
              </a:r>
              <a:r>
                <a:rPr lang="en-US" dirty="0" err="1">
                  <a:latin typeface="Consolas" panose="020B0609020204030204" pitchFamily="49" charset="0"/>
                </a:rPr>
                <a:t>wthr</a:t>
              </a:r>
              <a:r>
                <a:rPr lang="en-US" dirty="0">
                  <a:latin typeface="Consolas" panose="020B0609020204030204" pitchFamily="49" charset="0"/>
                </a:rPr>
                <a:t>”,</a:t>
              </a:r>
            </a:p>
            <a:p>
              <a:r>
                <a:rPr lang="en-US" dirty="0">
                  <a:latin typeface="Consolas" panose="020B0609020204030204" pitchFamily="49" charset="0"/>
                </a:rPr>
                <a:t>  “u”: “F”,</a:t>
              </a:r>
            </a:p>
            <a:p>
              <a:r>
                <a:rPr lang="en-US" dirty="0">
                  <a:latin typeface="Consolas" panose="020B0609020204030204" pitchFamily="49" charset="0"/>
                </a:rPr>
                <a:t>  “m”: “Temperature”,  </a:t>
              </a:r>
            </a:p>
            <a:p>
              <a:r>
                <a:rPr lang="en-US" dirty="0">
                  <a:latin typeface="Consolas" panose="020B0609020204030204" pitchFamily="49" charset="0"/>
                </a:rPr>
                <a:t>  “v”:  79.234,  </a:t>
              </a:r>
            </a:p>
            <a:p>
              <a:r>
                <a:rPr lang="en-US" dirty="0">
                  <a:latin typeface="Consolas" panose="020B0609020204030204" pitchFamily="49" charset="0"/>
                </a:rPr>
                <a:t>  “o”: </a:t>
              </a:r>
              <a:r>
                <a:rPr lang="en-US" dirty="0" smtClean="0">
                  <a:latin typeface="Consolas" panose="020B0609020204030204" pitchFamily="49" charset="0"/>
                </a:rPr>
                <a:t>“ORGANIZATION_NAME”,</a:t>
              </a:r>
              <a:endParaRPr lang="en-US" dirty="0">
                <a:latin typeface="Consolas" panose="020B0609020204030204" pitchFamily="49" charset="0"/>
              </a:endParaRPr>
            </a:p>
            <a:p>
              <a:r>
                <a:rPr lang="en-US" dirty="0">
                  <a:latin typeface="Consolas" panose="020B0609020204030204" pitchFamily="49" charset="0"/>
                </a:rPr>
                <a:t>  “d”: </a:t>
              </a:r>
              <a:r>
                <a:rPr lang="en-US" dirty="0" smtClean="0">
                  <a:latin typeface="Consolas" panose="020B0609020204030204" pitchFamily="49" charset="0"/>
                </a:rPr>
                <a:t>“DISPLAY_NAME”</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“l”: </a:t>
              </a:r>
              <a:r>
                <a:rPr lang="en-US" dirty="0" smtClean="0">
                  <a:latin typeface="Consolas" panose="020B0609020204030204" pitchFamily="49" charset="0"/>
                </a:rPr>
                <a:t>“LOCATION”,</a:t>
              </a:r>
              <a:endParaRPr lang="en-US" dirty="0">
                <a:latin typeface="Consolas" panose="020B0609020204030204" pitchFamily="49" charset="0"/>
              </a:endParaRPr>
            </a:p>
            <a:p>
              <a:r>
                <a:rPr lang="en-US" dirty="0">
                  <a:latin typeface="Consolas" panose="020B0609020204030204" pitchFamily="49" charset="0"/>
                </a:rPr>
                <a:t>}</a:t>
              </a:r>
              <a:br>
                <a:rPr lang="en-US" dirty="0">
                  <a:latin typeface="Consolas" panose="020B0609020204030204" pitchFamily="49" charset="0"/>
                </a:rPr>
              </a:br>
              <a:endParaRPr lang="en-US" dirty="0">
                <a:latin typeface="Consolas" panose="020B0609020204030204" pitchFamily="49" charset="0"/>
              </a:endParaRPr>
            </a:p>
          </p:txBody>
        </p:sp>
        <p:grpSp>
          <p:nvGrpSpPr>
            <p:cNvPr id="6" name="Group 5"/>
            <p:cNvGrpSpPr/>
            <p:nvPr/>
          </p:nvGrpSpPr>
          <p:grpSpPr>
            <a:xfrm flipH="1">
              <a:off x="4765964" y="2708565"/>
              <a:ext cx="2624974" cy="1680052"/>
              <a:chOff x="3474720" y="1701801"/>
              <a:chExt cx="3962400" cy="1680052"/>
            </a:xfrm>
          </p:grpSpPr>
          <p:sp>
            <p:nvSpPr>
              <p:cNvPr id="7" name="Freeform 6"/>
              <p:cNvSpPr/>
              <p:nvPr/>
            </p:nvSpPr>
            <p:spPr>
              <a:xfrm flipV="1">
                <a:off x="3474720" y="1701801"/>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flipV="1">
                <a:off x="3474720" y="1971992"/>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flipV="1">
                <a:off x="3474720" y="224567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V="1">
                <a:off x="3474720" y="2515865"/>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3474720" y="2790193"/>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flipV="1">
                <a:off x="3474720" y="306038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V="1">
                <a:off x="3474720" y="333613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Rounded Rectangle 13"/>
          <p:cNvSpPr/>
          <p:nvPr/>
        </p:nvSpPr>
        <p:spPr>
          <a:xfrm>
            <a:off x="731520" y="1675449"/>
            <a:ext cx="5798589" cy="3266006"/>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PlaceHolderArrow"/>
          <p:cNvSpPr/>
          <p:nvPr/>
        </p:nvSpPr>
        <p:spPr>
          <a:xfrm>
            <a:off x="1697625" y="3565140"/>
            <a:ext cx="932685" cy="950700"/>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35132 w 873614"/>
              <a:gd name="connsiteY0" fmla="*/ 940571 h 940571"/>
              <a:gd name="connsiteX1" fmla="*/ 873614 w 873614"/>
              <a:gd name="connsiteY1" fmla="*/ 2182 h 940571"/>
              <a:gd name="connsiteX0" fmla="*/ 30703 w 932685"/>
              <a:gd name="connsiteY0" fmla="*/ 950700 h 950700"/>
              <a:gd name="connsiteX1" fmla="*/ 932685 w 932685"/>
              <a:gd name="connsiteY1" fmla="*/ 2151 h 950700"/>
            </a:gdLst>
            <a:ahLst/>
            <a:cxnLst>
              <a:cxn ang="0">
                <a:pos x="connsiteX0" y="connsiteY0"/>
              </a:cxn>
              <a:cxn ang="0">
                <a:pos x="connsiteX1" y="connsiteY1"/>
              </a:cxn>
            </a:cxnLst>
            <a:rect l="l" t="t" r="r" b="b"/>
            <a:pathLst>
              <a:path w="932685" h="950700">
                <a:moveTo>
                  <a:pt x="30703" y="950700"/>
                </a:moveTo>
                <a:cubicBezTo>
                  <a:pt x="-104764" y="634611"/>
                  <a:pt x="210196" y="-43005"/>
                  <a:pt x="932685" y="2151"/>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rgPlaceHolderArrow"/>
          <p:cNvSpPr/>
          <p:nvPr/>
        </p:nvSpPr>
        <p:spPr>
          <a:xfrm>
            <a:off x="2300803" y="3829476"/>
            <a:ext cx="475593" cy="635563"/>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15776 w 544754"/>
              <a:gd name="connsiteY0" fmla="*/ 546808 h 546808"/>
              <a:gd name="connsiteX1" fmla="*/ 544754 w 544754"/>
              <a:gd name="connsiteY1" fmla="*/ 4942 h 546808"/>
              <a:gd name="connsiteX0" fmla="*/ 106162 w 535140"/>
              <a:gd name="connsiteY0" fmla="*/ 545526 h 545526"/>
              <a:gd name="connsiteX1" fmla="*/ 535140 w 535140"/>
              <a:gd name="connsiteY1" fmla="*/ 3660 h 545526"/>
              <a:gd name="connsiteX0" fmla="*/ 144458 w 483124"/>
              <a:gd name="connsiteY0" fmla="*/ 567916 h 567916"/>
              <a:gd name="connsiteX1" fmla="*/ 483124 w 483124"/>
              <a:gd name="connsiteY1" fmla="*/ 3473 h 567916"/>
              <a:gd name="connsiteX0" fmla="*/ 92174 w 430840"/>
              <a:gd name="connsiteY0" fmla="*/ 564443 h 564443"/>
              <a:gd name="connsiteX1" fmla="*/ 430840 w 430840"/>
              <a:gd name="connsiteY1" fmla="*/ 0 h 564443"/>
              <a:gd name="connsiteX0" fmla="*/ 101825 w 415091"/>
              <a:gd name="connsiteY0" fmla="*/ 638103 h 638103"/>
              <a:gd name="connsiteX1" fmla="*/ 415091 w 415091"/>
              <a:gd name="connsiteY1" fmla="*/ 0 h 638103"/>
              <a:gd name="connsiteX0" fmla="*/ 70887 w 475593"/>
              <a:gd name="connsiteY0" fmla="*/ 635563 h 635563"/>
              <a:gd name="connsiteX1" fmla="*/ 475593 w 475593"/>
              <a:gd name="connsiteY1" fmla="*/ 0 h 635563"/>
            </a:gdLst>
            <a:ahLst/>
            <a:cxnLst>
              <a:cxn ang="0">
                <a:pos x="connsiteX0" y="connsiteY0"/>
              </a:cxn>
              <a:cxn ang="0">
                <a:pos x="connsiteX1" y="connsiteY1"/>
              </a:cxn>
            </a:cxnLst>
            <a:rect l="l" t="t" r="r" b="b"/>
            <a:pathLst>
              <a:path w="475593" h="635563">
                <a:moveTo>
                  <a:pt x="70887" y="635563"/>
                </a:moveTo>
                <a:cubicBezTo>
                  <a:pt x="-42002" y="432363"/>
                  <a:pt x="-88851" y="45155"/>
                  <a:pt x="475593" y="0"/>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ispPlaceHolderArrow"/>
          <p:cNvSpPr/>
          <p:nvPr/>
        </p:nvSpPr>
        <p:spPr>
          <a:xfrm>
            <a:off x="3013362" y="4011389"/>
            <a:ext cx="390458" cy="468044"/>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0 w 790222"/>
              <a:gd name="connsiteY0" fmla="*/ 826088 h 826088"/>
              <a:gd name="connsiteX1" fmla="*/ 790222 w 790222"/>
              <a:gd name="connsiteY1" fmla="*/ 1999 h 826088"/>
              <a:gd name="connsiteX0" fmla="*/ 0 w 910128"/>
              <a:gd name="connsiteY0" fmla="*/ 848676 h 848676"/>
              <a:gd name="connsiteX1" fmla="*/ 790222 w 910128"/>
              <a:gd name="connsiteY1" fmla="*/ 24587 h 848676"/>
              <a:gd name="connsiteX0" fmla="*/ 11289 w 287312"/>
              <a:gd name="connsiteY0" fmla="*/ 335295 h 335295"/>
              <a:gd name="connsiteX1" fmla="*/ 0 w 287312"/>
              <a:gd name="connsiteY1" fmla="*/ 53073 h 335295"/>
              <a:gd name="connsiteX0" fmla="*/ 33867 w 297348"/>
              <a:gd name="connsiteY0" fmla="*/ 396402 h 396402"/>
              <a:gd name="connsiteX1" fmla="*/ 0 w 297348"/>
              <a:gd name="connsiteY1" fmla="*/ 46447 h 396402"/>
              <a:gd name="connsiteX0" fmla="*/ 36407 w 298508"/>
              <a:gd name="connsiteY0" fmla="*/ 415037 h 415037"/>
              <a:gd name="connsiteX1" fmla="*/ 0 w 298508"/>
              <a:gd name="connsiteY1" fmla="*/ 44762 h 415037"/>
              <a:gd name="connsiteX0" fmla="*/ 59267 w 309228"/>
              <a:gd name="connsiteY0" fmla="*/ 457368 h 457368"/>
              <a:gd name="connsiteX1" fmla="*/ 0 w 309228"/>
              <a:gd name="connsiteY1" fmla="*/ 41373 h 457368"/>
              <a:gd name="connsiteX0" fmla="*/ 59267 w 291893"/>
              <a:gd name="connsiteY0" fmla="*/ 459096 h 459096"/>
              <a:gd name="connsiteX1" fmla="*/ 0 w 291893"/>
              <a:gd name="connsiteY1" fmla="*/ 43101 h 459096"/>
              <a:gd name="connsiteX0" fmla="*/ 59267 w 390458"/>
              <a:gd name="connsiteY0" fmla="*/ 468044 h 468044"/>
              <a:gd name="connsiteX1" fmla="*/ 0 w 390458"/>
              <a:gd name="connsiteY1" fmla="*/ 52049 h 468044"/>
            </a:gdLst>
            <a:ahLst/>
            <a:cxnLst>
              <a:cxn ang="0">
                <a:pos x="connsiteX0" y="connsiteY0"/>
              </a:cxn>
              <a:cxn ang="0">
                <a:pos x="connsiteX1" y="connsiteY1"/>
              </a:cxn>
            </a:cxnLst>
            <a:rect l="l" t="t" r="r" b="b"/>
            <a:pathLst>
              <a:path w="390458" h="468044">
                <a:moveTo>
                  <a:pt x="59267" y="468044"/>
                </a:moveTo>
                <a:cubicBezTo>
                  <a:pt x="599158" y="218277"/>
                  <a:pt x="405835" y="-133653"/>
                  <a:pt x="0" y="52049"/>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ocnPlaceHolderArrow"/>
          <p:cNvSpPr/>
          <p:nvPr/>
        </p:nvSpPr>
        <p:spPr>
          <a:xfrm>
            <a:off x="2958029" y="4129095"/>
            <a:ext cx="876723" cy="368964"/>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0 w 790222"/>
              <a:gd name="connsiteY0" fmla="*/ 826692 h 826692"/>
              <a:gd name="connsiteX1" fmla="*/ 790222 w 790222"/>
              <a:gd name="connsiteY1" fmla="*/ 2603 h 826692"/>
              <a:gd name="connsiteX0" fmla="*/ 0 w 872806"/>
              <a:gd name="connsiteY0" fmla="*/ 837630 h 837630"/>
              <a:gd name="connsiteX1" fmla="*/ 790222 w 872806"/>
              <a:gd name="connsiteY1" fmla="*/ 13541 h 837630"/>
              <a:gd name="connsiteX0" fmla="*/ 699911 w 770481"/>
              <a:gd name="connsiteY0" fmla="*/ 211668 h 211668"/>
              <a:gd name="connsiteX1" fmla="*/ 0 w 770481"/>
              <a:gd name="connsiteY1" fmla="*/ 110067 h 211668"/>
              <a:gd name="connsiteX0" fmla="*/ 715151 w 784515"/>
              <a:gd name="connsiteY0" fmla="*/ 255037 h 255037"/>
              <a:gd name="connsiteX1" fmla="*/ 0 w 784515"/>
              <a:gd name="connsiteY1" fmla="*/ 77236 h 255037"/>
              <a:gd name="connsiteX0" fmla="*/ 717691 w 786858"/>
              <a:gd name="connsiteY0" fmla="*/ 275363 h 275363"/>
              <a:gd name="connsiteX1" fmla="*/ 0 w 786858"/>
              <a:gd name="connsiteY1" fmla="*/ 67082 h 275363"/>
              <a:gd name="connsiteX0" fmla="*/ 859931 w 919557"/>
              <a:gd name="connsiteY0" fmla="*/ 255037 h 255037"/>
              <a:gd name="connsiteX1" fmla="*/ 0 w 919557"/>
              <a:gd name="connsiteY1" fmla="*/ 77236 h 255037"/>
              <a:gd name="connsiteX0" fmla="*/ 859931 w 918731"/>
              <a:gd name="connsiteY0" fmla="*/ 356154 h 356154"/>
              <a:gd name="connsiteX1" fmla="*/ 0 w 918731"/>
              <a:gd name="connsiteY1" fmla="*/ 178353 h 356154"/>
              <a:gd name="connsiteX0" fmla="*/ 859931 w 876723"/>
              <a:gd name="connsiteY0" fmla="*/ 368964 h 368964"/>
              <a:gd name="connsiteX1" fmla="*/ 0 w 876723"/>
              <a:gd name="connsiteY1" fmla="*/ 191163 h 368964"/>
            </a:gdLst>
            <a:ahLst/>
            <a:cxnLst>
              <a:cxn ang="0">
                <a:pos x="connsiteX0" y="connsiteY0"/>
              </a:cxn>
              <a:cxn ang="0">
                <a:pos x="connsiteX1" y="connsiteY1"/>
              </a:cxn>
            </a:cxnLst>
            <a:rect l="l" t="t" r="r" b="b"/>
            <a:pathLst>
              <a:path w="876723" h="368964">
                <a:moveTo>
                  <a:pt x="859931" y="368964"/>
                </a:moveTo>
                <a:cubicBezTo>
                  <a:pt x="989753" y="4615"/>
                  <a:pt x="334715" y="-152866"/>
                  <a:pt x="0" y="191163"/>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p:cNvSpPr/>
          <p:nvPr/>
        </p:nvSpPr>
        <p:spPr>
          <a:xfrm>
            <a:off x="731520" y="4941454"/>
            <a:ext cx="9586524" cy="1412713"/>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ayloadArrow"/>
          <p:cNvSpPr/>
          <p:nvPr/>
        </p:nvSpPr>
        <p:spPr>
          <a:xfrm>
            <a:off x="6155131" y="4593807"/>
            <a:ext cx="1017150" cy="796929"/>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202256 w 1202256"/>
              <a:gd name="connsiteY0" fmla="*/ 61984 h 784473"/>
              <a:gd name="connsiteX1" fmla="*/ 186256 w 1202256"/>
              <a:gd name="connsiteY1" fmla="*/ 784473 h 784473"/>
              <a:gd name="connsiteX0" fmla="*/ 1016918 w 1016918"/>
              <a:gd name="connsiteY0" fmla="*/ 127631 h 850120"/>
              <a:gd name="connsiteX1" fmla="*/ 918 w 1016918"/>
              <a:gd name="connsiteY1" fmla="*/ 850120 h 850120"/>
              <a:gd name="connsiteX0" fmla="*/ 1017150 w 1017150"/>
              <a:gd name="connsiteY0" fmla="*/ 74440 h 796929"/>
              <a:gd name="connsiteX1" fmla="*/ 1150 w 1017150"/>
              <a:gd name="connsiteY1" fmla="*/ 796929 h 796929"/>
            </a:gdLst>
            <a:ahLst/>
            <a:cxnLst>
              <a:cxn ang="0">
                <a:pos x="connsiteX0" y="connsiteY0"/>
              </a:cxn>
              <a:cxn ang="0">
                <a:pos x="connsiteX1" y="connsiteY1"/>
              </a:cxn>
            </a:cxnLst>
            <a:rect l="l" t="t" r="r" b="b"/>
            <a:pathLst>
              <a:path w="1017150" h="796929">
                <a:moveTo>
                  <a:pt x="1017150" y="74440"/>
                </a:moveTo>
                <a:cubicBezTo>
                  <a:pt x="689772" y="-117471"/>
                  <a:pt x="-32717" y="40573"/>
                  <a:pt x="1150" y="796929"/>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073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
                                        </p:tgtEl>
                                        <p:attrNameLst>
                                          <p:attrName>style.visibility</p:attrName>
                                        </p:attrNameLst>
                                      </p:cBhvr>
                                      <p:to>
                                        <p:strVal val="hidden"/>
                                      </p:to>
                                    </p:set>
                                  </p:childTnLst>
                                </p:cTn>
                              </p:par>
                              <p:par>
                                <p:cTn id="47" presetID="1" presetClass="entr"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1" animBg="1"/>
      <p:bldP spid="20" grpId="0" animBg="1"/>
      <p:bldP spid="20"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Groking</a:t>
            </a:r>
            <a:r>
              <a:rPr lang="en-US" dirty="0" smtClean="0"/>
              <a:t> the code</a:t>
            </a:r>
            <a:endParaRPr lang="en-US" dirty="0"/>
          </a:p>
        </p:txBody>
      </p:sp>
      <p:sp>
        <p:nvSpPr>
          <p:cNvPr id="2" name="Rectangle 1"/>
          <p:cNvSpPr/>
          <p:nvPr/>
        </p:nvSpPr>
        <p:spPr>
          <a:xfrm>
            <a:off x="822960" y="1739136"/>
            <a:ext cx="10515600" cy="4247317"/>
          </a:xfrm>
          <a:prstGeom prst="rect">
            <a:avLst/>
          </a:prstGeom>
        </p:spPr>
        <p:txBody>
          <a:bodyPr wrap="square">
            <a:spAutoFit/>
          </a:bodyPr>
          <a:lstStyle/>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smtClean="0">
                <a:solidFill>
                  <a:srgbClr val="008000"/>
                </a:solidFill>
                <a:highlight>
                  <a:srgbClr val="FFFFFF"/>
                </a:highlight>
                <a:latin typeface="Consolas" panose="020B0609020204030204" pitchFamily="49" charset="0"/>
              </a:rPr>
              <a:t>//</a:t>
            </a:r>
            <a:r>
              <a:rPr lang="en-US" dirty="0">
                <a:solidFill>
                  <a:srgbClr val="008000"/>
                </a:solidFill>
                <a:highlight>
                  <a:srgbClr val="FFFFFF"/>
                </a:highlight>
                <a:latin typeface="Consolas" panose="020B0609020204030204" pitchFamily="49" charset="0"/>
              </a:rPr>
              <a:t>Generate the humidity data payload</a:t>
            </a:r>
            <a:endParaRPr lang="en-US" dirty="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snprintf</a:t>
            </a:r>
            <a:r>
              <a:rPr lang="en-US" dirty="0" smtClean="0">
                <a:solidFill>
                  <a:srgbClr val="000000"/>
                </a:solidFill>
                <a:highlight>
                  <a:srgbClr val="FFFFFF"/>
                </a:highlight>
                <a:latin typeface="Consolas" panose="020B0609020204030204" pitchFamily="49" charset="0"/>
              </a:rPr>
              <a:t>(payload</a:t>
            </a:r>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sizeof</a:t>
            </a:r>
            <a:r>
              <a:rPr lang="en-US" dirty="0">
                <a:solidFill>
                  <a:srgbClr val="000000"/>
                </a:solidFill>
                <a:highlight>
                  <a:srgbClr val="FFFFFF"/>
                </a:highlight>
                <a:latin typeface="Consolas" panose="020B0609020204030204" pitchFamily="49" charset="0"/>
              </a:rPr>
              <a:t>(payload), </a:t>
            </a:r>
            <a:br>
              <a:rPr lang="en-US" dirty="0">
                <a:solidFill>
                  <a:srgbClr val="000000"/>
                </a:solidFill>
                <a:highlight>
                  <a:srgbClr val="FFFFFF"/>
                </a:highlight>
                <a:latin typeface="Consolas" panose="020B0609020204030204" pitchFamily="49" charset="0"/>
              </a:rPr>
            </a:br>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 \"s\":\"</a:t>
            </a:r>
            <a:r>
              <a:rPr lang="en-US" dirty="0" err="1">
                <a:solidFill>
                  <a:srgbClr val="A31515"/>
                </a:solidFill>
                <a:highlight>
                  <a:srgbClr val="FFFFFF"/>
                </a:highlight>
                <a:latin typeface="Consolas" panose="020B0609020204030204" pitchFamily="49" charset="0"/>
              </a:rPr>
              <a:t>wthr</a:t>
            </a:r>
            <a:r>
              <a:rPr lang="en-US" dirty="0">
                <a:solidFill>
                  <a:srgbClr val="A31515"/>
                </a:solidFill>
                <a:highlight>
                  <a:srgbClr val="FFFFFF"/>
                </a:highlight>
                <a:latin typeface="Consolas" panose="020B0609020204030204" pitchFamily="49" charset="0"/>
              </a:rPr>
              <a:t>\",</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\"u</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\"m</a:t>
            </a:r>
            <a:r>
              <a:rPr lang="en-US" dirty="0" smtClean="0">
                <a:solidFill>
                  <a:srgbClr val="A31515"/>
                </a:solidFill>
                <a:highlight>
                  <a:srgbClr val="FFFFFF"/>
                </a:highlight>
                <a:latin typeface="Consolas" panose="020B0609020204030204" pitchFamily="49" charset="0"/>
              </a:rPr>
              <a:t>\":\"</a:t>
            </a:r>
            <a:r>
              <a:rPr lang="en-US" b="1" dirty="0">
                <a:solidFill>
                  <a:srgbClr val="A31515"/>
                </a:solidFill>
                <a:highlight>
                  <a:srgbClr val="FFFFFF"/>
                </a:highlight>
                <a:latin typeface="Consolas" panose="020B0609020204030204" pitchFamily="49" charset="0"/>
              </a:rPr>
              <a:t> Humidity </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\"v\": %f,</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\"o\":\"%s\",</a:t>
            </a:r>
            <a:br>
              <a:rPr lang="en-US" dirty="0">
                <a:solidFill>
                  <a:srgbClr val="A31515"/>
                </a:solidFill>
                <a:highlight>
                  <a:srgbClr val="FFFFFF"/>
                </a:highlight>
                <a:latin typeface="Consolas" panose="020B0609020204030204" pitchFamily="49" charset="0"/>
              </a:rPr>
            </a:br>
            <a:r>
              <a:rPr lang="en-US" dirty="0">
                <a:solidFill>
                  <a:srgbClr val="A31515"/>
                </a:solidFill>
                <a:highlight>
                  <a:srgbClr val="FFFFFF"/>
                </a:highlight>
                <a:latin typeface="Consolas" panose="020B0609020204030204" pitchFamily="49" charset="0"/>
              </a:rPr>
              <a:t>       \"d\":\"%s\“, </a:t>
            </a:r>
          </a:p>
          <a:p>
            <a:r>
              <a:rPr lang="en-US" dirty="0">
                <a:solidFill>
                  <a:srgbClr val="A31515"/>
                </a:solidFill>
                <a:highlight>
                  <a:srgbClr val="FFFFFF"/>
                </a:highlight>
                <a:latin typeface="Consolas" panose="020B0609020204030204" pitchFamily="49" charset="0"/>
              </a:rPr>
              <a:t>       \"l\":\"%s\"}"</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b="1" dirty="0" smtClean="0">
                <a:solidFill>
                  <a:srgbClr val="000000"/>
                </a:solidFill>
                <a:highlight>
                  <a:srgbClr val="FFFFFF"/>
                </a:highlight>
                <a:latin typeface="Consolas" panose="020B0609020204030204" pitchFamily="49" charset="0"/>
              </a:rPr>
              <a:t>h</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Org, </a:t>
            </a:r>
            <a:r>
              <a:rPr lang="en-US" dirty="0" err="1">
                <a:solidFill>
                  <a:srgbClr val="000000"/>
                </a:solidFill>
                <a:highlight>
                  <a:srgbClr val="FFFFFF"/>
                </a:highlight>
                <a:latin typeface="Consolas" panose="020B0609020204030204" pitchFamily="49" charset="0"/>
              </a:rPr>
              <a:t>Disp</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Locn</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//Send the humidity data payload</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Particle.publish</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PublishToEventHub</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payload);</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//wait for the specified "</a:t>
            </a:r>
            <a:r>
              <a:rPr lang="en-US" dirty="0" err="1">
                <a:solidFill>
                  <a:srgbClr val="008000"/>
                </a:solidFill>
                <a:highlight>
                  <a:srgbClr val="FFFFFF"/>
                </a:highlight>
                <a:latin typeface="Consolas" panose="020B0609020204030204" pitchFamily="49" charset="0"/>
              </a:rPr>
              <a:t>sendDelay</a:t>
            </a:r>
            <a:r>
              <a:rPr lang="en-US" dirty="0">
                <a:solidFill>
                  <a:srgbClr val="008000"/>
                </a:solidFill>
                <a:highlight>
                  <a:srgbClr val="FFFFFF"/>
                </a:highlight>
                <a:latin typeface="Consolas" panose="020B0609020204030204" pitchFamily="49" charset="0"/>
              </a:rPr>
              <a:t>" before looping...</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delay(</a:t>
            </a:r>
            <a:r>
              <a:rPr lang="en-US" dirty="0" err="1">
                <a:solidFill>
                  <a:srgbClr val="000000"/>
                </a:solidFill>
                <a:highlight>
                  <a:srgbClr val="FFFFFF"/>
                </a:highlight>
                <a:latin typeface="Consolas" panose="020B0609020204030204" pitchFamily="49" charset="0"/>
              </a:rPr>
              <a:t>sendDelay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a:t>
            </a:r>
            <a:endParaRPr lang="en-US" dirty="0"/>
          </a:p>
        </p:txBody>
      </p:sp>
      <p:grpSp>
        <p:nvGrpSpPr>
          <p:cNvPr id="4" name="JSON Payload Map"/>
          <p:cNvGrpSpPr/>
          <p:nvPr/>
        </p:nvGrpSpPr>
        <p:grpSpPr>
          <a:xfrm>
            <a:off x="4765964" y="1960391"/>
            <a:ext cx="6170814" cy="2890004"/>
            <a:chOff x="4765964" y="2253905"/>
            <a:chExt cx="6170814" cy="2890004"/>
          </a:xfrm>
        </p:grpSpPr>
        <p:sp>
          <p:nvSpPr>
            <p:cNvPr id="5" name="TextBox 4"/>
            <p:cNvSpPr txBox="1"/>
            <p:nvPr/>
          </p:nvSpPr>
          <p:spPr>
            <a:xfrm>
              <a:off x="7175272" y="2253905"/>
              <a:ext cx="3761506" cy="2890004"/>
            </a:xfrm>
            <a:prstGeom prst="roundRect">
              <a:avLst>
                <a:gd name="adj" fmla="val 2670"/>
              </a:avLst>
            </a:prstGeom>
            <a:noFill/>
            <a:ln w="76200">
              <a:solidFill>
                <a:schemeClr val="accent2"/>
              </a:solidFill>
            </a:ln>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“s”: ”</a:t>
              </a:r>
              <a:r>
                <a:rPr lang="en-US" dirty="0" err="1">
                  <a:latin typeface="Consolas" panose="020B0609020204030204" pitchFamily="49" charset="0"/>
                </a:rPr>
                <a:t>wthr</a:t>
              </a:r>
              <a:r>
                <a:rPr lang="en-US" dirty="0">
                  <a:latin typeface="Consolas" panose="020B0609020204030204" pitchFamily="49" charset="0"/>
                </a:rPr>
                <a:t>”,</a:t>
              </a:r>
            </a:p>
            <a:p>
              <a:r>
                <a:rPr lang="en-US" dirty="0">
                  <a:latin typeface="Consolas" panose="020B0609020204030204" pitchFamily="49" charset="0"/>
                </a:rPr>
                <a:t>  “u”: </a:t>
              </a:r>
              <a:r>
                <a:rPr lang="en-US" dirty="0" smtClean="0">
                  <a:latin typeface="Consolas" panose="020B0609020204030204" pitchFamily="49" charset="0"/>
                </a:rPr>
                <a:t>“%”,</a:t>
              </a:r>
              <a:endParaRPr lang="en-US" dirty="0">
                <a:latin typeface="Consolas" panose="020B0609020204030204" pitchFamily="49" charset="0"/>
              </a:endParaRPr>
            </a:p>
            <a:p>
              <a:r>
                <a:rPr lang="en-US" dirty="0">
                  <a:latin typeface="Consolas" panose="020B0609020204030204" pitchFamily="49" charset="0"/>
                </a:rPr>
                <a:t>  “m”: </a:t>
              </a:r>
              <a:r>
                <a:rPr lang="en-US" dirty="0" smtClean="0">
                  <a:latin typeface="Consolas" panose="020B0609020204030204" pitchFamily="49" charset="0"/>
                </a:rPr>
                <a:t>“Humidity”,  </a:t>
              </a:r>
              <a:endParaRPr lang="en-US" dirty="0">
                <a:latin typeface="Consolas" panose="020B0609020204030204" pitchFamily="49" charset="0"/>
              </a:endParaRPr>
            </a:p>
            <a:p>
              <a:r>
                <a:rPr lang="en-US" dirty="0">
                  <a:latin typeface="Consolas" panose="020B0609020204030204" pitchFamily="49" charset="0"/>
                </a:rPr>
                <a:t>  “v”:  </a:t>
              </a:r>
              <a:r>
                <a:rPr lang="en-US" dirty="0" smtClean="0">
                  <a:latin typeface="Consolas" panose="020B0609020204030204" pitchFamily="49" charset="0"/>
                </a:rPr>
                <a:t>60,  </a:t>
              </a:r>
              <a:endParaRPr lang="en-US" dirty="0">
                <a:latin typeface="Consolas" panose="020B0609020204030204" pitchFamily="49" charset="0"/>
              </a:endParaRPr>
            </a:p>
            <a:p>
              <a:r>
                <a:rPr lang="en-US" dirty="0">
                  <a:latin typeface="Consolas" panose="020B0609020204030204" pitchFamily="49" charset="0"/>
                </a:rPr>
                <a:t>  “o”: </a:t>
              </a:r>
              <a:r>
                <a:rPr lang="en-US" dirty="0" smtClean="0">
                  <a:latin typeface="Consolas" panose="020B0609020204030204" pitchFamily="49" charset="0"/>
                </a:rPr>
                <a:t>“ORGANIZATION_NAME”,</a:t>
              </a:r>
              <a:endParaRPr lang="en-US" dirty="0">
                <a:latin typeface="Consolas" panose="020B0609020204030204" pitchFamily="49" charset="0"/>
              </a:endParaRPr>
            </a:p>
            <a:p>
              <a:r>
                <a:rPr lang="en-US" dirty="0">
                  <a:latin typeface="Consolas" panose="020B0609020204030204" pitchFamily="49" charset="0"/>
                </a:rPr>
                <a:t>  “d”: </a:t>
              </a:r>
              <a:r>
                <a:rPr lang="en-US" dirty="0" smtClean="0">
                  <a:latin typeface="Consolas" panose="020B0609020204030204" pitchFamily="49" charset="0"/>
                </a:rPr>
                <a:t>“DISPLAY_NAME”</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“l”: </a:t>
              </a:r>
              <a:r>
                <a:rPr lang="en-US" dirty="0" smtClean="0">
                  <a:latin typeface="Consolas" panose="020B0609020204030204" pitchFamily="49" charset="0"/>
                </a:rPr>
                <a:t>“LOCATION”,</a:t>
              </a:r>
              <a:endParaRPr lang="en-US" dirty="0">
                <a:latin typeface="Consolas" panose="020B0609020204030204" pitchFamily="49" charset="0"/>
              </a:endParaRPr>
            </a:p>
            <a:p>
              <a:r>
                <a:rPr lang="en-US" dirty="0">
                  <a:latin typeface="Consolas" panose="020B0609020204030204" pitchFamily="49" charset="0"/>
                </a:rPr>
                <a:t>}</a:t>
              </a:r>
              <a:br>
                <a:rPr lang="en-US" dirty="0">
                  <a:latin typeface="Consolas" panose="020B0609020204030204" pitchFamily="49" charset="0"/>
                </a:rPr>
              </a:br>
              <a:endParaRPr lang="en-US" dirty="0">
                <a:latin typeface="Consolas" panose="020B0609020204030204" pitchFamily="49" charset="0"/>
              </a:endParaRPr>
            </a:p>
          </p:txBody>
        </p:sp>
        <p:grpSp>
          <p:nvGrpSpPr>
            <p:cNvPr id="6" name="Group 5"/>
            <p:cNvGrpSpPr/>
            <p:nvPr/>
          </p:nvGrpSpPr>
          <p:grpSpPr>
            <a:xfrm flipH="1">
              <a:off x="4765964" y="2708565"/>
              <a:ext cx="2624974" cy="1680052"/>
              <a:chOff x="3474720" y="1701801"/>
              <a:chExt cx="3962400" cy="1680052"/>
            </a:xfrm>
          </p:grpSpPr>
          <p:sp>
            <p:nvSpPr>
              <p:cNvPr id="7" name="Freeform 6"/>
              <p:cNvSpPr/>
              <p:nvPr/>
            </p:nvSpPr>
            <p:spPr>
              <a:xfrm flipV="1">
                <a:off x="3474720" y="1701801"/>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flipV="1">
                <a:off x="3474720" y="1971992"/>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flipV="1">
                <a:off x="3474720" y="224567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V="1">
                <a:off x="3474720" y="2515865"/>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3474720" y="2790193"/>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flipV="1">
                <a:off x="3474720" y="306038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V="1">
                <a:off x="3474720" y="3336134"/>
                <a:ext cx="3962400" cy="45719"/>
              </a:xfrm>
              <a:custGeom>
                <a:avLst/>
                <a:gdLst>
                  <a:gd name="connsiteX0" fmla="*/ 4074160 w 4074160"/>
                  <a:gd name="connsiteY0" fmla="*/ 304800 h 304800"/>
                  <a:gd name="connsiteX1" fmla="*/ 0 w 4074160"/>
                  <a:gd name="connsiteY1" fmla="*/ 304800 h 304800"/>
                  <a:gd name="connsiteX2" fmla="*/ 0 w 4074160"/>
                  <a:gd name="connsiteY2" fmla="*/ 264160 h 304800"/>
                  <a:gd name="connsiteX3" fmla="*/ 213360 w 4074160"/>
                  <a:gd name="connsiteY3" fmla="*/ 0 h 304800"/>
                  <a:gd name="connsiteX0" fmla="*/ 4074160 w 4074160"/>
                  <a:gd name="connsiteY0" fmla="*/ 40640 h 40640"/>
                  <a:gd name="connsiteX1" fmla="*/ 0 w 4074160"/>
                  <a:gd name="connsiteY1" fmla="*/ 40640 h 40640"/>
                  <a:gd name="connsiteX2" fmla="*/ 0 w 4074160"/>
                  <a:gd name="connsiteY2" fmla="*/ 0 h 40640"/>
                  <a:gd name="connsiteX0" fmla="*/ 4074160 w 4074160"/>
                  <a:gd name="connsiteY0" fmla="*/ 0 h 0"/>
                  <a:gd name="connsiteX1" fmla="*/ 0 w 4074160"/>
                  <a:gd name="connsiteY1" fmla="*/ 0 h 0"/>
                </a:gdLst>
                <a:ahLst/>
                <a:cxnLst>
                  <a:cxn ang="0">
                    <a:pos x="connsiteX0" y="connsiteY0"/>
                  </a:cxn>
                  <a:cxn ang="0">
                    <a:pos x="connsiteX1" y="connsiteY1"/>
                  </a:cxn>
                </a:cxnLst>
                <a:rect l="l" t="t" r="r" b="b"/>
                <a:pathLst>
                  <a:path w="4074160">
                    <a:moveTo>
                      <a:pt x="4074160" y="0"/>
                    </a:moveTo>
                    <a:lnTo>
                      <a:pt x="0" y="0"/>
                    </a:lnTo>
                  </a:path>
                </a:pathLst>
              </a:custGeom>
              <a:noFill/>
              <a:ln w="76200">
                <a:solidFill>
                  <a:schemeClr val="accent2"/>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Rounded Rectangle 13"/>
          <p:cNvSpPr/>
          <p:nvPr/>
        </p:nvSpPr>
        <p:spPr>
          <a:xfrm>
            <a:off x="731520" y="1675449"/>
            <a:ext cx="5798589" cy="2898291"/>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731520" y="4573740"/>
            <a:ext cx="9586524" cy="1161017"/>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731520" y="5604782"/>
            <a:ext cx="9586524" cy="403657"/>
          </a:xfrm>
          <a:prstGeom prst="roundRect">
            <a:avLst>
              <a:gd name="adj" fmla="val 10299"/>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yloadArrow"/>
          <p:cNvSpPr/>
          <p:nvPr/>
        </p:nvSpPr>
        <p:spPr>
          <a:xfrm>
            <a:off x="6155906" y="4298900"/>
            <a:ext cx="1016000" cy="615182"/>
          </a:xfrm>
          <a:custGeom>
            <a:avLst/>
            <a:gdLst>
              <a:gd name="connsiteX0" fmla="*/ 0 w 812800"/>
              <a:gd name="connsiteY0" fmla="*/ 948267 h 948267"/>
              <a:gd name="connsiteX1" fmla="*/ 812800 w 812800"/>
              <a:gd name="connsiteY1" fmla="*/ 0 h 948267"/>
              <a:gd name="connsiteX0" fmla="*/ 0 w 812800"/>
              <a:gd name="connsiteY0" fmla="*/ 950417 h 950417"/>
              <a:gd name="connsiteX1" fmla="*/ 812800 w 812800"/>
              <a:gd name="connsiteY1" fmla="*/ 2150 h 950417"/>
              <a:gd name="connsiteX0" fmla="*/ 37251 w 850051"/>
              <a:gd name="connsiteY0" fmla="*/ 951607 h 951607"/>
              <a:gd name="connsiteX1" fmla="*/ 850051 w 850051"/>
              <a:gd name="connsiteY1" fmla="*/ 3340 h 951607"/>
              <a:gd name="connsiteX0" fmla="*/ 32084 w 912617"/>
              <a:gd name="connsiteY0" fmla="*/ 895618 h 895618"/>
              <a:gd name="connsiteX1" fmla="*/ 912617 w 912617"/>
              <a:gd name="connsiteY1" fmla="*/ 3796 h 895618"/>
              <a:gd name="connsiteX0" fmla="*/ 38253 w 839764"/>
              <a:gd name="connsiteY0" fmla="*/ 895618 h 895618"/>
              <a:gd name="connsiteX1" fmla="*/ 839764 w 839764"/>
              <a:gd name="connsiteY1" fmla="*/ 3796 h 895618"/>
              <a:gd name="connsiteX0" fmla="*/ 51026 w 852537"/>
              <a:gd name="connsiteY0" fmla="*/ 894576 h 894576"/>
              <a:gd name="connsiteX1" fmla="*/ 852537 w 852537"/>
              <a:gd name="connsiteY1" fmla="*/ 2754 h 894576"/>
              <a:gd name="connsiteX0" fmla="*/ 52224 w 842446"/>
              <a:gd name="connsiteY0" fmla="*/ 838438 h 838438"/>
              <a:gd name="connsiteX1" fmla="*/ 842446 w 842446"/>
              <a:gd name="connsiteY1" fmla="*/ 3060 h 838438"/>
              <a:gd name="connsiteX0" fmla="*/ 52224 w 842446"/>
              <a:gd name="connsiteY0" fmla="*/ 860886 h 860886"/>
              <a:gd name="connsiteX1" fmla="*/ 842446 w 842446"/>
              <a:gd name="connsiteY1" fmla="*/ 2931 h 860886"/>
              <a:gd name="connsiteX0" fmla="*/ 52224 w 842446"/>
              <a:gd name="connsiteY0" fmla="*/ 827219 h 827219"/>
              <a:gd name="connsiteX1" fmla="*/ 842446 w 842446"/>
              <a:gd name="connsiteY1" fmla="*/ 3130 h 827219"/>
              <a:gd name="connsiteX0" fmla="*/ 39300 w 829522"/>
              <a:gd name="connsiteY0" fmla="*/ 826692 h 826692"/>
              <a:gd name="connsiteX1" fmla="*/ 829522 w 829522"/>
              <a:gd name="connsiteY1" fmla="*/ 2603 h 826692"/>
              <a:gd name="connsiteX0" fmla="*/ 1202256 w 1202256"/>
              <a:gd name="connsiteY0" fmla="*/ 61984 h 784473"/>
              <a:gd name="connsiteX1" fmla="*/ 186256 w 1202256"/>
              <a:gd name="connsiteY1" fmla="*/ 784473 h 784473"/>
              <a:gd name="connsiteX0" fmla="*/ 1016918 w 1016918"/>
              <a:gd name="connsiteY0" fmla="*/ 127631 h 850120"/>
              <a:gd name="connsiteX1" fmla="*/ 918 w 1016918"/>
              <a:gd name="connsiteY1" fmla="*/ 850120 h 850120"/>
              <a:gd name="connsiteX0" fmla="*/ 1017150 w 1017150"/>
              <a:gd name="connsiteY0" fmla="*/ 74440 h 796929"/>
              <a:gd name="connsiteX1" fmla="*/ 1150 w 1017150"/>
              <a:gd name="connsiteY1" fmla="*/ 796929 h 796929"/>
              <a:gd name="connsiteX0" fmla="*/ 1017349 w 1017349"/>
              <a:gd name="connsiteY0" fmla="*/ 50335 h 772824"/>
              <a:gd name="connsiteX1" fmla="*/ 1349 w 1017349"/>
              <a:gd name="connsiteY1" fmla="*/ 772824 h 772824"/>
              <a:gd name="connsiteX0" fmla="*/ 1016000 w 1016000"/>
              <a:gd name="connsiteY0" fmla="*/ 52432 h 774921"/>
              <a:gd name="connsiteX1" fmla="*/ 0 w 1016000"/>
              <a:gd name="connsiteY1" fmla="*/ 774921 h 774921"/>
            </a:gdLst>
            <a:ahLst/>
            <a:cxnLst>
              <a:cxn ang="0">
                <a:pos x="connsiteX0" y="connsiteY0"/>
              </a:cxn>
              <a:cxn ang="0">
                <a:pos x="connsiteX1" y="connsiteY1"/>
              </a:cxn>
            </a:cxnLst>
            <a:rect l="l" t="t" r="r" b="b"/>
            <a:pathLst>
              <a:path w="1016000" h="774921">
                <a:moveTo>
                  <a:pt x="1016000" y="52432"/>
                </a:moveTo>
                <a:cubicBezTo>
                  <a:pt x="576862" y="-81887"/>
                  <a:pt x="143933" y="2567"/>
                  <a:pt x="0" y="774921"/>
                </a:cubicBezTo>
              </a:path>
            </a:pathLst>
          </a:custGeom>
          <a:noFill/>
          <a:ln w="76200">
            <a:solidFill>
              <a:schemeClr val="accent2"/>
            </a:solidFill>
            <a:headEnd type="oval"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73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7" grpId="0" animBg="1"/>
      <p:bldP spid="17"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 your photon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Particle-cli: </a:t>
            </a:r>
            <a:br>
              <a:rPr lang="en-US" dirty="0" smtClean="0"/>
            </a:br>
            <a:r>
              <a:rPr lang="en-US" dirty="0" smtClean="0">
                <a:latin typeface="Consolas" panose="020B0609020204030204" pitchFamily="49" charset="0"/>
              </a:rPr>
              <a:t>particle subscribe mine</a:t>
            </a: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Particle Dashboard:</a:t>
            </a:r>
            <a:br>
              <a:rPr lang="en-US" dirty="0" smtClean="0"/>
            </a:br>
            <a:r>
              <a:rPr lang="en-US" dirty="0" smtClean="0">
                <a:hlinkClick r:id="rId2"/>
              </a:rPr>
              <a:t>http://dashboard.particle.io/user/logs</a:t>
            </a: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Azure Portal: </a:t>
            </a:r>
            <a:br>
              <a:rPr lang="en-US" dirty="0" smtClean="0"/>
            </a:br>
            <a:r>
              <a:rPr lang="en-US" dirty="0" smtClean="0">
                <a:hlinkClick r:id="rId3"/>
              </a:rPr>
              <a:t>https://manage.windowsazure.com</a:t>
            </a:r>
            <a:r>
              <a:rPr lang="en-US" dirty="0" smtClean="0"/>
              <a:t> </a:t>
            </a:r>
            <a:endParaRPr lang="en-US" dirty="0"/>
          </a:p>
        </p:txBody>
      </p:sp>
      <p:pic>
        <p:nvPicPr>
          <p:cNvPr id="1026" name="Picture 2" descr="C:\Users\iotde\AppData\Local\Temp\SNAGHTMLa692d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8921" y="1203008"/>
            <a:ext cx="4815840" cy="16052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iotde\AppData\Local\Temp\SNAGHTMLa75627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0632" y="2958465"/>
            <a:ext cx="4818888" cy="16062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iotde\AppData\Local\Temp\SNAGHTMLa781fc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8921" y="4720844"/>
            <a:ext cx="4818888" cy="1606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05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the code</a:t>
            </a:r>
            <a:endParaRPr lang="en-US" dirty="0"/>
          </a:p>
        </p:txBody>
      </p:sp>
    </p:spTree>
    <p:extLst>
      <p:ext uri="{BB962C8B-B14F-4D97-AF65-F5344CB8AC3E}">
        <p14:creationId xmlns:p14="http://schemas.microsoft.com/office/powerpoint/2010/main" val="40945434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hoton Only"/>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28"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2" name="Group 1"/>
          <p:cNvGrpSpPr/>
          <p:nvPr/>
        </p:nvGrpSpPr>
        <p:grpSpPr>
          <a:xfrm>
            <a:off x="1748688" y="4161546"/>
            <a:ext cx="1821140" cy="1101473"/>
            <a:chOff x="1748688" y="4161546"/>
            <a:chExt cx="1821140" cy="1101473"/>
          </a:xfrm>
        </p:grpSpPr>
        <p:sp>
          <p:nvSpPr>
            <p:cNvPr id="34" name="TextBox 33"/>
            <p:cNvSpPr txBox="1"/>
            <p:nvPr/>
          </p:nvSpPr>
          <p:spPr>
            <a:xfrm>
              <a:off x="1748688" y="4678244"/>
              <a:ext cx="1821140" cy="584775"/>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sp>
          <p:nvSpPr>
            <p:cNvPr id="35" name="Rectangle 10"/>
            <p:cNvSpPr/>
            <p:nvPr/>
          </p:nvSpPr>
          <p:spPr>
            <a:xfrm>
              <a:off x="2451567" y="4307390"/>
              <a:ext cx="368778" cy="365426"/>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629957" y="4161546"/>
              <a:ext cx="236993" cy="393995"/>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657759" y="4174956"/>
              <a:ext cx="182370" cy="317458"/>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95194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9842449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a:t>
              </a:r>
              <a:r>
                <a:rPr lang="en-US" sz="1600" b="1" dirty="0" smtClean="0">
                  <a:solidFill>
                    <a:srgbClr val="006FD4"/>
                  </a:solidFill>
                  <a:latin typeface="Segoe UI" panose="020B0502040204020203" pitchFamily="34" charset="0"/>
                  <a:cs typeface="Segoe UI" panose="020B0502040204020203" pitchFamily="34" charset="0"/>
                </a:rPr>
                <a:t>&gt;job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8572108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4 0f 6:</a:t>
            </a:r>
            <a:r>
              <a:rPr lang="en-US" dirty="0">
                <a:solidFill>
                  <a:srgbClr val="00AEEF"/>
                </a:solidFill>
              </a:rPr>
              <a:t/>
            </a:r>
            <a:br>
              <a:rPr lang="en-US" dirty="0">
                <a:solidFill>
                  <a:srgbClr val="00AEEF"/>
                </a:solidFill>
              </a:rPr>
            </a:br>
            <a:r>
              <a:rPr lang="en-US" dirty="0">
                <a:solidFill>
                  <a:srgbClr val="00AEEF"/>
                </a:solidFill>
              </a:rPr>
              <a:t>Reporting with Power BI</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36501602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0148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4029891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a:t>
              </a:r>
              <a:r>
                <a:rPr lang="en-US" sz="1600" b="1" dirty="0" smtClean="0">
                  <a:solidFill>
                    <a:srgbClr val="006FD4"/>
                  </a:solidFill>
                  <a:latin typeface="Segoe UI" panose="020B0502040204020203" pitchFamily="34" charset="0"/>
                  <a:cs typeface="Segoe UI" panose="020B0502040204020203" pitchFamily="34" charset="0"/>
                </a:rPr>
                <a:t>&gt;job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44106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with Power BI</a:t>
            </a:r>
            <a:endParaRPr lang="en-US" dirty="0"/>
          </a:p>
        </p:txBody>
      </p:sp>
    </p:spTree>
    <p:extLst>
      <p:ext uri="{BB962C8B-B14F-4D97-AF65-F5344CB8AC3E}">
        <p14:creationId xmlns:p14="http://schemas.microsoft.com/office/powerpoint/2010/main" val="199464492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a:t>
              </a:r>
              <a:r>
                <a:rPr lang="en-US" sz="1600" b="1" dirty="0" smtClean="0">
                  <a:solidFill>
                    <a:srgbClr val="006FD4"/>
                  </a:solidFill>
                  <a:latin typeface="Segoe UI" panose="020B0502040204020203" pitchFamily="34" charset="0"/>
                  <a:cs typeface="Segoe UI" panose="020B0502040204020203" pitchFamily="34" charset="0"/>
                </a:rPr>
                <a:t>&gt;job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2"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53" name="Stream Analytic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7654669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b="1" i="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426567803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5 of 6:</a:t>
            </a:r>
            <a:r>
              <a:rPr lang="en-US" dirty="0">
                <a:solidFill>
                  <a:srgbClr val="00AEEF"/>
                </a:solidFill>
              </a:rPr>
              <a:t/>
            </a:r>
            <a:br>
              <a:rPr lang="en-US" dirty="0">
                <a:solidFill>
                  <a:srgbClr val="00AEEF"/>
                </a:solidFill>
              </a:rPr>
            </a:br>
            <a:r>
              <a:rPr lang="en-US" dirty="0">
                <a:solidFill>
                  <a:srgbClr val="00AEEF"/>
                </a:solidFill>
              </a:rPr>
              <a:t>RECEIVING </a:t>
            </a:r>
            <a:r>
              <a:rPr lang="en-US" dirty="0" smtClean="0">
                <a:solidFill>
                  <a:srgbClr val="00AEEF"/>
                </a:solidFill>
              </a:rPr>
              <a:t>EVENTS with </a:t>
            </a:r>
            <a:r>
              <a:rPr lang="en-US" dirty="0">
                <a:solidFill>
                  <a:srgbClr val="00AEEF"/>
                </a:solidFill>
              </a:rPr>
              <a:t>Node.js</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17462462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4168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Original with Placeholders"/>
          <p:cNvPicPr>
            <a:picLocks noChangeAspect="1"/>
          </p:cNvPicPr>
          <p:nvPr/>
        </p:nvPicPr>
        <p:blipFill>
          <a:blip r:embed="rId2"/>
          <a:stretch>
            <a:fillRect/>
          </a:stretch>
        </p:blipFill>
        <p:spPr>
          <a:xfrm>
            <a:off x="5165552" y="2044208"/>
            <a:ext cx="6529233" cy="3454870"/>
          </a:xfrm>
          <a:prstGeom prst="rect">
            <a:avLst/>
          </a:prstGeom>
        </p:spPr>
      </p:pic>
      <p:pic>
        <p:nvPicPr>
          <p:cNvPr id="37" name="Renamed Placeholders"/>
          <p:cNvPicPr>
            <a:picLocks noChangeAspect="1"/>
          </p:cNvPicPr>
          <p:nvPr/>
        </p:nvPicPr>
        <p:blipFill>
          <a:blip r:embed="rId3"/>
          <a:stretch>
            <a:fillRect/>
          </a:stretch>
        </p:blipFill>
        <p:spPr>
          <a:xfrm>
            <a:off x="5165552" y="2044208"/>
            <a:ext cx="6528816" cy="3454649"/>
          </a:xfrm>
          <a:prstGeom prst="rect">
            <a:avLst/>
          </a:prstGeom>
        </p:spPr>
      </p:pic>
      <p:grpSp>
        <p:nvGrpSpPr>
          <p:cNvPr id="34" name="Mask and Outlines"/>
          <p:cNvGrpSpPr/>
          <p:nvPr/>
        </p:nvGrpSpPr>
        <p:grpSpPr>
          <a:xfrm>
            <a:off x="5086042" y="1916623"/>
            <a:ext cx="6716910" cy="3864634"/>
            <a:chOff x="5101279" y="1923691"/>
            <a:chExt cx="6716910" cy="3864634"/>
          </a:xfrm>
        </p:grpSpPr>
        <p:sp>
          <p:nvSpPr>
            <p:cNvPr id="30" name="Mask"/>
            <p:cNvSpPr/>
            <p:nvPr/>
          </p:nvSpPr>
          <p:spPr>
            <a:xfrm>
              <a:off x="5101279" y="1923691"/>
              <a:ext cx="6716910" cy="3864634"/>
            </a:xfrm>
            <a:custGeom>
              <a:avLst/>
              <a:gdLst>
                <a:gd name="connsiteX0" fmla="*/ 2766205 w 7211683"/>
                <a:gd name="connsiteY0" fmla="*/ 2465217 h 4149306"/>
                <a:gd name="connsiteX1" fmla="*/ 2725947 w 7211683"/>
                <a:gd name="connsiteY1" fmla="*/ 2505475 h 4149306"/>
                <a:gd name="connsiteX2" fmla="*/ 2725947 w 7211683"/>
                <a:gd name="connsiteY2" fmla="*/ 2666500 h 4149306"/>
                <a:gd name="connsiteX3" fmla="*/ 2766205 w 7211683"/>
                <a:gd name="connsiteY3" fmla="*/ 2706758 h 4149306"/>
                <a:gd name="connsiteX4" fmla="*/ 3651846 w 7211683"/>
                <a:gd name="connsiteY4" fmla="*/ 2706758 h 4149306"/>
                <a:gd name="connsiteX5" fmla="*/ 3692104 w 7211683"/>
                <a:gd name="connsiteY5" fmla="*/ 2666500 h 4149306"/>
                <a:gd name="connsiteX6" fmla="*/ 3692104 w 7211683"/>
                <a:gd name="connsiteY6" fmla="*/ 2505475 h 4149306"/>
                <a:gd name="connsiteX7" fmla="*/ 3651846 w 7211683"/>
                <a:gd name="connsiteY7" fmla="*/ 2465217 h 4149306"/>
                <a:gd name="connsiteX8" fmla="*/ 5840659 w 7211683"/>
                <a:gd name="connsiteY8" fmla="*/ 2422087 h 4149306"/>
                <a:gd name="connsiteX9" fmla="*/ 5800401 w 7211683"/>
                <a:gd name="connsiteY9" fmla="*/ 2462345 h 4149306"/>
                <a:gd name="connsiteX10" fmla="*/ 5800401 w 7211683"/>
                <a:gd name="connsiteY10" fmla="*/ 2623370 h 4149306"/>
                <a:gd name="connsiteX11" fmla="*/ 5840659 w 7211683"/>
                <a:gd name="connsiteY11" fmla="*/ 2663628 h 4149306"/>
                <a:gd name="connsiteX12" fmla="*/ 6726300 w 7211683"/>
                <a:gd name="connsiteY12" fmla="*/ 2663628 h 4149306"/>
                <a:gd name="connsiteX13" fmla="*/ 6766558 w 7211683"/>
                <a:gd name="connsiteY13" fmla="*/ 2623370 h 4149306"/>
                <a:gd name="connsiteX14" fmla="*/ 6766558 w 7211683"/>
                <a:gd name="connsiteY14" fmla="*/ 2462345 h 4149306"/>
                <a:gd name="connsiteX15" fmla="*/ 6726300 w 7211683"/>
                <a:gd name="connsiteY15" fmla="*/ 2422087 h 4149306"/>
                <a:gd name="connsiteX16" fmla="*/ 2766205 w 7211683"/>
                <a:gd name="connsiteY16" fmla="*/ 1811539 h 4149306"/>
                <a:gd name="connsiteX17" fmla="*/ 2725947 w 7211683"/>
                <a:gd name="connsiteY17" fmla="*/ 1851797 h 4149306"/>
                <a:gd name="connsiteX18" fmla="*/ 2725947 w 7211683"/>
                <a:gd name="connsiteY18" fmla="*/ 2012822 h 4149306"/>
                <a:gd name="connsiteX19" fmla="*/ 2766205 w 7211683"/>
                <a:gd name="connsiteY19" fmla="*/ 2053080 h 4149306"/>
                <a:gd name="connsiteX20" fmla="*/ 3651846 w 7211683"/>
                <a:gd name="connsiteY20" fmla="*/ 2053080 h 4149306"/>
                <a:gd name="connsiteX21" fmla="*/ 3692104 w 7211683"/>
                <a:gd name="connsiteY21" fmla="*/ 2012822 h 4149306"/>
                <a:gd name="connsiteX22" fmla="*/ 3692104 w 7211683"/>
                <a:gd name="connsiteY22" fmla="*/ 1851797 h 4149306"/>
                <a:gd name="connsiteX23" fmla="*/ 3651846 w 7211683"/>
                <a:gd name="connsiteY23" fmla="*/ 1811539 h 4149306"/>
                <a:gd name="connsiteX24" fmla="*/ 2766205 w 7211683"/>
                <a:gd name="connsiteY24" fmla="*/ 1216322 h 4149306"/>
                <a:gd name="connsiteX25" fmla="*/ 2725947 w 7211683"/>
                <a:gd name="connsiteY25" fmla="*/ 1256580 h 4149306"/>
                <a:gd name="connsiteX26" fmla="*/ 2725947 w 7211683"/>
                <a:gd name="connsiteY26" fmla="*/ 1417605 h 4149306"/>
                <a:gd name="connsiteX27" fmla="*/ 2766205 w 7211683"/>
                <a:gd name="connsiteY27" fmla="*/ 1457863 h 4149306"/>
                <a:gd name="connsiteX28" fmla="*/ 3651846 w 7211683"/>
                <a:gd name="connsiteY28" fmla="*/ 1457863 h 4149306"/>
                <a:gd name="connsiteX29" fmla="*/ 3692104 w 7211683"/>
                <a:gd name="connsiteY29" fmla="*/ 1417605 h 4149306"/>
                <a:gd name="connsiteX30" fmla="*/ 3692104 w 7211683"/>
                <a:gd name="connsiteY30" fmla="*/ 1256580 h 4149306"/>
                <a:gd name="connsiteX31" fmla="*/ 3651846 w 7211683"/>
                <a:gd name="connsiteY31" fmla="*/ 1216322 h 4149306"/>
                <a:gd name="connsiteX32" fmla="*/ 2766205 w 7211683"/>
                <a:gd name="connsiteY32" fmla="*/ 672859 h 4149306"/>
                <a:gd name="connsiteX33" fmla="*/ 2725947 w 7211683"/>
                <a:gd name="connsiteY33" fmla="*/ 713117 h 4149306"/>
                <a:gd name="connsiteX34" fmla="*/ 2725947 w 7211683"/>
                <a:gd name="connsiteY34" fmla="*/ 874142 h 4149306"/>
                <a:gd name="connsiteX35" fmla="*/ 2766205 w 7211683"/>
                <a:gd name="connsiteY35" fmla="*/ 914400 h 4149306"/>
                <a:gd name="connsiteX36" fmla="*/ 3651846 w 7211683"/>
                <a:gd name="connsiteY36" fmla="*/ 914400 h 4149306"/>
                <a:gd name="connsiteX37" fmla="*/ 3692104 w 7211683"/>
                <a:gd name="connsiteY37" fmla="*/ 874142 h 4149306"/>
                <a:gd name="connsiteX38" fmla="*/ 3692104 w 7211683"/>
                <a:gd name="connsiteY38" fmla="*/ 713117 h 4149306"/>
                <a:gd name="connsiteX39" fmla="*/ 3651846 w 7211683"/>
                <a:gd name="connsiteY39" fmla="*/ 672859 h 4149306"/>
                <a:gd name="connsiteX40" fmla="*/ 0 w 7211683"/>
                <a:gd name="connsiteY40" fmla="*/ 0 h 4149306"/>
                <a:gd name="connsiteX41" fmla="*/ 7211683 w 7211683"/>
                <a:gd name="connsiteY41" fmla="*/ 0 h 4149306"/>
                <a:gd name="connsiteX42" fmla="*/ 7211683 w 7211683"/>
                <a:gd name="connsiteY42" fmla="*/ 4149306 h 4149306"/>
                <a:gd name="connsiteX43" fmla="*/ 0 w 7211683"/>
                <a:gd name="connsiteY43" fmla="*/ 4149306 h 414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211683" h="4149306">
                  <a:moveTo>
                    <a:pt x="2766205" y="2465217"/>
                  </a:moveTo>
                  <a:cubicBezTo>
                    <a:pt x="2743971" y="2465217"/>
                    <a:pt x="2725947" y="2483241"/>
                    <a:pt x="2725947" y="2505475"/>
                  </a:cubicBezTo>
                  <a:lnTo>
                    <a:pt x="2725947" y="2666500"/>
                  </a:lnTo>
                  <a:cubicBezTo>
                    <a:pt x="2725947" y="2688734"/>
                    <a:pt x="2743971" y="2706758"/>
                    <a:pt x="2766205" y="2706758"/>
                  </a:cubicBezTo>
                  <a:lnTo>
                    <a:pt x="3651846" y="2706758"/>
                  </a:lnTo>
                  <a:cubicBezTo>
                    <a:pt x="3674080" y="2706758"/>
                    <a:pt x="3692104" y="2688734"/>
                    <a:pt x="3692104" y="2666500"/>
                  </a:cubicBezTo>
                  <a:lnTo>
                    <a:pt x="3692104" y="2505475"/>
                  </a:lnTo>
                  <a:cubicBezTo>
                    <a:pt x="3692104" y="2483241"/>
                    <a:pt x="3674080" y="2465217"/>
                    <a:pt x="3651846" y="2465217"/>
                  </a:cubicBezTo>
                  <a:close/>
                  <a:moveTo>
                    <a:pt x="5840659" y="2422087"/>
                  </a:moveTo>
                  <a:cubicBezTo>
                    <a:pt x="5818425" y="2422087"/>
                    <a:pt x="5800401" y="2440111"/>
                    <a:pt x="5800401" y="2462345"/>
                  </a:cubicBezTo>
                  <a:lnTo>
                    <a:pt x="5800401" y="2623370"/>
                  </a:lnTo>
                  <a:cubicBezTo>
                    <a:pt x="5800401" y="2645604"/>
                    <a:pt x="5818425" y="2663628"/>
                    <a:pt x="5840659" y="2663628"/>
                  </a:cubicBezTo>
                  <a:lnTo>
                    <a:pt x="6726300" y="2663628"/>
                  </a:lnTo>
                  <a:cubicBezTo>
                    <a:pt x="6748534" y="2663628"/>
                    <a:pt x="6766558" y="2645604"/>
                    <a:pt x="6766558" y="2623370"/>
                  </a:cubicBezTo>
                  <a:lnTo>
                    <a:pt x="6766558" y="2462345"/>
                  </a:lnTo>
                  <a:cubicBezTo>
                    <a:pt x="6766558" y="2440111"/>
                    <a:pt x="6748534" y="2422087"/>
                    <a:pt x="6726300" y="2422087"/>
                  </a:cubicBezTo>
                  <a:close/>
                  <a:moveTo>
                    <a:pt x="2766205" y="1811539"/>
                  </a:moveTo>
                  <a:cubicBezTo>
                    <a:pt x="2743971" y="1811539"/>
                    <a:pt x="2725947" y="1829563"/>
                    <a:pt x="2725947" y="1851797"/>
                  </a:cubicBezTo>
                  <a:lnTo>
                    <a:pt x="2725947" y="2012822"/>
                  </a:lnTo>
                  <a:cubicBezTo>
                    <a:pt x="2725947" y="2035056"/>
                    <a:pt x="2743971" y="2053080"/>
                    <a:pt x="2766205" y="2053080"/>
                  </a:cubicBezTo>
                  <a:lnTo>
                    <a:pt x="3651846" y="2053080"/>
                  </a:lnTo>
                  <a:cubicBezTo>
                    <a:pt x="3674080" y="2053080"/>
                    <a:pt x="3692104" y="2035056"/>
                    <a:pt x="3692104" y="2012822"/>
                  </a:cubicBezTo>
                  <a:lnTo>
                    <a:pt x="3692104" y="1851797"/>
                  </a:lnTo>
                  <a:cubicBezTo>
                    <a:pt x="3692104" y="1829563"/>
                    <a:pt x="3674080" y="1811539"/>
                    <a:pt x="3651846" y="1811539"/>
                  </a:cubicBezTo>
                  <a:close/>
                  <a:moveTo>
                    <a:pt x="2766205" y="1216322"/>
                  </a:moveTo>
                  <a:cubicBezTo>
                    <a:pt x="2743971" y="1216322"/>
                    <a:pt x="2725947" y="1234346"/>
                    <a:pt x="2725947" y="1256580"/>
                  </a:cubicBezTo>
                  <a:lnTo>
                    <a:pt x="2725947" y="1417605"/>
                  </a:lnTo>
                  <a:cubicBezTo>
                    <a:pt x="2725947" y="1439839"/>
                    <a:pt x="2743971" y="1457863"/>
                    <a:pt x="2766205" y="1457863"/>
                  </a:cubicBezTo>
                  <a:lnTo>
                    <a:pt x="3651846" y="1457863"/>
                  </a:lnTo>
                  <a:cubicBezTo>
                    <a:pt x="3674080" y="1457863"/>
                    <a:pt x="3692104" y="1439839"/>
                    <a:pt x="3692104" y="1417605"/>
                  </a:cubicBezTo>
                  <a:lnTo>
                    <a:pt x="3692104" y="1256580"/>
                  </a:lnTo>
                  <a:cubicBezTo>
                    <a:pt x="3692104" y="1234346"/>
                    <a:pt x="3674080" y="1216322"/>
                    <a:pt x="3651846" y="1216322"/>
                  </a:cubicBezTo>
                  <a:close/>
                  <a:moveTo>
                    <a:pt x="2766205" y="672859"/>
                  </a:moveTo>
                  <a:cubicBezTo>
                    <a:pt x="2743971" y="672859"/>
                    <a:pt x="2725947" y="690883"/>
                    <a:pt x="2725947" y="713117"/>
                  </a:cubicBezTo>
                  <a:lnTo>
                    <a:pt x="2725947" y="874142"/>
                  </a:lnTo>
                  <a:cubicBezTo>
                    <a:pt x="2725947" y="896376"/>
                    <a:pt x="2743971" y="914400"/>
                    <a:pt x="2766205" y="914400"/>
                  </a:cubicBezTo>
                  <a:lnTo>
                    <a:pt x="3651846" y="914400"/>
                  </a:lnTo>
                  <a:cubicBezTo>
                    <a:pt x="3674080" y="914400"/>
                    <a:pt x="3692104" y="896376"/>
                    <a:pt x="3692104" y="874142"/>
                  </a:cubicBezTo>
                  <a:lnTo>
                    <a:pt x="3692104" y="713117"/>
                  </a:lnTo>
                  <a:cubicBezTo>
                    <a:pt x="3692104" y="690883"/>
                    <a:pt x="3674080" y="672859"/>
                    <a:pt x="3651846" y="672859"/>
                  </a:cubicBezTo>
                  <a:close/>
                  <a:moveTo>
                    <a:pt x="0" y="0"/>
                  </a:moveTo>
                  <a:lnTo>
                    <a:pt x="7211683" y="0"/>
                  </a:lnTo>
                  <a:lnTo>
                    <a:pt x="7211683" y="4149306"/>
                  </a:lnTo>
                  <a:lnTo>
                    <a:pt x="0" y="4149306"/>
                  </a:lnTo>
                  <a:close/>
                </a:path>
              </a:pathLst>
            </a:cu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Outlines"/>
            <p:cNvGrpSpPr/>
            <p:nvPr/>
          </p:nvGrpSpPr>
          <p:grpSpPr>
            <a:xfrm>
              <a:off x="7640207" y="2550387"/>
              <a:ext cx="3763396" cy="1894359"/>
              <a:chOff x="7653709" y="2648308"/>
              <a:chExt cx="4040611" cy="2033899"/>
            </a:xfrm>
          </p:grpSpPr>
          <p:sp>
            <p:nvSpPr>
              <p:cNvPr id="16" name="Rounded Rectangle 15"/>
              <p:cNvSpPr/>
              <p:nvPr/>
            </p:nvSpPr>
            <p:spPr>
              <a:xfrm>
                <a:off x="7653709" y="2648308"/>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7653709" y="3191771"/>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7653709" y="3786988"/>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7653709" y="4440666"/>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10728163" y="4397536"/>
                <a:ext cx="966157" cy="241541"/>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smtClean="0"/>
              <a:t>Coming up with a good </a:t>
            </a:r>
            <a:r>
              <a:rPr lang="en-US" cap="none" dirty="0" smtClean="0">
                <a:solidFill>
                  <a:schemeClr val="accent3"/>
                </a:solidFill>
              </a:rPr>
              <a:t>&lt;</a:t>
            </a:r>
            <a:r>
              <a:rPr lang="en-US" i="1" cap="none" dirty="0" smtClean="0">
                <a:solidFill>
                  <a:schemeClr val="accent3"/>
                </a:solidFill>
              </a:rPr>
              <a:t>name</a:t>
            </a:r>
            <a:r>
              <a:rPr lang="en-US" cap="none" dirty="0" smtClean="0">
                <a:solidFill>
                  <a:schemeClr val="accent3"/>
                </a:solidFill>
              </a:rPr>
              <a:t>&gt;</a:t>
            </a:r>
            <a:endParaRPr lang="en-US" cap="none" dirty="0">
              <a:solidFill>
                <a:schemeClr val="accent3"/>
              </a:solidFill>
            </a:endParaRPr>
          </a:p>
        </p:txBody>
      </p:sp>
      <p:sp>
        <p:nvSpPr>
          <p:cNvPr id="32" name="Description"/>
          <p:cNvSpPr txBox="1"/>
          <p:nvPr/>
        </p:nvSpPr>
        <p:spPr>
          <a:xfrm>
            <a:off x="923025" y="1840503"/>
            <a:ext cx="5070271" cy="4678204"/>
          </a:xfrm>
          <a:prstGeom prst="rect">
            <a:avLst/>
          </a:prstGeom>
          <a:noFill/>
        </p:spPr>
        <p:txBody>
          <a:bodyPr wrap="square" rtlCol="0">
            <a:spAutoFit/>
          </a:bodyPr>
          <a:lstStyle/>
          <a:p>
            <a:r>
              <a:rPr lang="en-US" dirty="0" smtClean="0"/>
              <a:t>It’s recommended that you use a consistent prefix when you name your objects</a:t>
            </a:r>
            <a:r>
              <a:rPr lang="en-US" dirty="0"/>
              <a:t> </a:t>
            </a:r>
            <a:r>
              <a:rPr lang="en-US" dirty="0" smtClean="0"/>
              <a:t>in Azure</a:t>
            </a:r>
          </a:p>
          <a:p>
            <a:endParaRPr lang="en-US" dirty="0"/>
          </a:p>
          <a:p>
            <a:r>
              <a:rPr lang="en-US" dirty="0" smtClean="0"/>
              <a:t>Many names need to be globally unique.  Plus, a good prefix makes it easier to identify them, determine their role, and delete them later when you need to clean up. </a:t>
            </a:r>
          </a:p>
          <a:p>
            <a:endParaRPr lang="en-US" dirty="0"/>
          </a:p>
          <a:p>
            <a:r>
              <a:rPr lang="en-US" dirty="0" smtClean="0"/>
              <a:t>The prefix is identified by the “</a:t>
            </a:r>
            <a:r>
              <a:rPr lang="en-US" b="1" i="1" dirty="0" smtClean="0">
                <a:solidFill>
                  <a:schemeClr val="accent3"/>
                </a:solidFill>
              </a:rPr>
              <a:t>&lt;name&gt;</a:t>
            </a:r>
            <a:r>
              <a:rPr lang="en-US" dirty="0" smtClean="0"/>
              <a:t>”</a:t>
            </a:r>
            <a:r>
              <a:rPr lang="en-US" dirty="0"/>
              <a:t> </a:t>
            </a:r>
            <a:r>
              <a:rPr lang="en-US" dirty="0" smtClean="0"/>
              <a:t>placeholders in the architecture diagram.</a:t>
            </a:r>
          </a:p>
          <a:p>
            <a:endParaRPr lang="en-US" dirty="0"/>
          </a:p>
          <a:p>
            <a:r>
              <a:rPr lang="en-US" dirty="0" smtClean="0"/>
              <a:t>I recommend using something like “</a:t>
            </a:r>
            <a:r>
              <a:rPr lang="en-US" dirty="0" err="1" smtClean="0"/>
              <a:t>ppws</a:t>
            </a:r>
            <a:r>
              <a:rPr lang="en-US" dirty="0" smtClean="0"/>
              <a:t>” (short for </a:t>
            </a:r>
            <a:r>
              <a:rPr lang="en-US" b="1" dirty="0" err="1" smtClean="0"/>
              <a:t>ParticlePhotonWeatherStation</a:t>
            </a:r>
            <a:r>
              <a:rPr lang="en-US" dirty="0" smtClean="0"/>
              <a:t>) and your initials.  For example, for me</a:t>
            </a:r>
          </a:p>
          <a:p>
            <a:r>
              <a:rPr lang="en-US" dirty="0"/>
              <a:t/>
            </a:r>
            <a:br>
              <a:rPr lang="en-US" dirty="0"/>
            </a:br>
            <a:r>
              <a:rPr lang="en-US" dirty="0" smtClean="0"/>
              <a:t>“</a:t>
            </a:r>
            <a:r>
              <a:rPr lang="en-US" sz="2800" b="1" i="1" dirty="0" err="1" smtClean="0">
                <a:solidFill>
                  <a:schemeClr val="accent3"/>
                </a:solidFill>
              </a:rPr>
              <a:t>ppwsbss</a:t>
            </a:r>
            <a:r>
              <a:rPr lang="en-US" dirty="0" smtClean="0"/>
              <a:t>”</a:t>
            </a:r>
          </a:p>
        </p:txBody>
      </p:sp>
    </p:spTree>
    <p:extLst>
      <p:ext uri="{BB962C8B-B14F-4D97-AF65-F5344CB8AC3E}">
        <p14:creationId xmlns:p14="http://schemas.microsoft.com/office/powerpoint/2010/main" val="16326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152324353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b="1" i="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199049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Receiving Events Hub Messages with Node.js</a:t>
            </a:r>
            <a:endParaRPr lang="en-US" dirty="0"/>
          </a:p>
        </p:txBody>
      </p:sp>
    </p:spTree>
    <p:extLst>
      <p:ext uri="{BB962C8B-B14F-4D97-AF65-F5344CB8AC3E}">
        <p14:creationId xmlns:p14="http://schemas.microsoft.com/office/powerpoint/2010/main" val="41348411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a:t>
              </a:r>
              <a:r>
                <a:rPr lang="en-US" sz="1600" b="1" i="1" dirty="0" smtClean="0">
                  <a:solidFill>
                    <a:schemeClr val="bg1">
                      <a:lumMod val="50000"/>
                    </a:schemeClr>
                  </a:solidFill>
                  <a:latin typeface="Segoe UI" panose="020B0502040204020203" pitchFamily="34" charset="0"/>
                  <a:cs typeface="Segoe UI" panose="020B0502040204020203" pitchFamily="34" charset="0"/>
                </a:rPr>
                <a: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b="1" i="1"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3"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74"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171166941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chemeClr val="bg1">
                      <a:lumMod val="50000"/>
                    </a:schemeClr>
                  </a:solidFill>
                  <a:latin typeface="Segoe UI" panose="020B0502040204020203" pitchFamily="34" charset="0"/>
                  <a:cs typeface="Segoe UI" panose="020B0502040204020203" pitchFamily="34" charset="0"/>
                </a:rPr>
                <a:t>“</a:t>
              </a:r>
              <a:r>
                <a:rPr lang="en-US" sz="1600" b="1" dirty="0" err="1" smtClean="0">
                  <a:solidFill>
                    <a:schemeClr val="bg1">
                      <a:lumMod val="50000"/>
                    </a:schemeClr>
                  </a:solidFill>
                  <a:latin typeface="Segoe UI" panose="020B0502040204020203" pitchFamily="34" charset="0"/>
                  <a:cs typeface="Segoe UI" panose="020B0502040204020203" pitchFamily="34" charset="0"/>
                </a:rPr>
                <a:t>NodeReceiver</a:t>
              </a:r>
              <a:r>
                <a:rPr lang="en-US" sz="1600" b="1" dirty="0" smtClean="0">
                  <a:solidFill>
                    <a:schemeClr val="bg1">
                      <a:lumMod val="50000"/>
                    </a:schemeClr>
                  </a:solidFill>
                  <a:latin typeface="Segoe UI" panose="020B0502040204020203" pitchFamily="34" charset="0"/>
                  <a:cs typeface="Segoe UI" panose="020B0502040204020203" pitchFamily="34" charset="0"/>
                </a:rPr>
                <a:t>”</a:t>
              </a:r>
            </a:p>
            <a:p>
              <a:r>
                <a:rPr lang="en-US" sz="1600" dirty="0" smtClean="0">
                  <a:solidFill>
                    <a:schemeClr val="bg1">
                      <a:lumMod val="50000"/>
                    </a:schemeClr>
                  </a:solidFill>
                  <a:latin typeface="Segoe UI" panose="020B0502040204020203" pitchFamily="34" charset="0"/>
                  <a:cs typeface="Segoe UI" panose="020B0502040204020203" pitchFamily="34" charset="0"/>
                </a:rPr>
                <a:t>Node.JS Receiver App</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73" name=".net Receiver App"/>
          <p:cNvGrpSpPr/>
          <p:nvPr/>
        </p:nvGrpSpPr>
        <p:grpSpPr>
          <a:xfrm>
            <a:off x="7177006" y="5441855"/>
            <a:ext cx="4667394" cy="955877"/>
            <a:chOff x="7177006" y="5441855"/>
            <a:chExt cx="4667394" cy="955877"/>
          </a:xfrm>
        </p:grpSpPr>
        <p:sp>
          <p:nvSpPr>
            <p:cNvPr id="74" name="Rectangle 73"/>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5" name="TextBox 74"/>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76" name="Freeform 75"/>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8"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79"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80"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292657589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8017"/>
            <a:ext cx="9144000" cy="5000017"/>
          </a:xfrm>
        </p:spPr>
        <p:txBody>
          <a:bodyPr>
            <a:normAutofit fontScale="90000"/>
          </a:bodyPr>
          <a:lstStyle/>
          <a:p>
            <a:r>
              <a:rPr lang="en-US" dirty="0" smtClean="0"/>
              <a:t>Particle photon weather station</a:t>
            </a:r>
            <a:br>
              <a:rPr lang="en-US" dirty="0" smtClean="0"/>
            </a:br>
            <a:r>
              <a:rPr lang="en-US" dirty="0"/>
              <a:t/>
            </a:r>
            <a:br>
              <a:rPr lang="en-US" dirty="0"/>
            </a:br>
            <a:r>
              <a:rPr lang="en-US" dirty="0">
                <a:solidFill>
                  <a:srgbClr val="00AEEF"/>
                </a:solidFill>
              </a:rPr>
              <a:t>Part </a:t>
            </a:r>
            <a:r>
              <a:rPr lang="en-US" dirty="0" smtClean="0">
                <a:solidFill>
                  <a:srgbClr val="00AEEF"/>
                </a:solidFill>
              </a:rPr>
              <a:t>6 of 6:</a:t>
            </a:r>
            <a:r>
              <a:rPr lang="en-US" dirty="0">
                <a:solidFill>
                  <a:srgbClr val="00AEEF"/>
                </a:solidFill>
              </a:rPr>
              <a:t/>
            </a:r>
            <a:br>
              <a:rPr lang="en-US" dirty="0">
                <a:solidFill>
                  <a:srgbClr val="00AEEF"/>
                </a:solidFill>
              </a:rPr>
            </a:br>
            <a:r>
              <a:rPr lang="en-US" dirty="0">
                <a:solidFill>
                  <a:srgbClr val="00AEEF"/>
                </a:solidFill>
              </a:rPr>
              <a:t>RECEIVING </a:t>
            </a:r>
            <a:r>
              <a:rPr lang="en-US" dirty="0" smtClean="0">
                <a:solidFill>
                  <a:srgbClr val="00AEEF"/>
                </a:solidFill>
              </a:rPr>
              <a:t>EVENTS with </a:t>
            </a:r>
            <a:r>
              <a:rPr lang="en-US" dirty="0">
                <a:solidFill>
                  <a:srgbClr val="00AEEF"/>
                </a:solidFill>
              </a:rPr>
              <a:t>C#</a:t>
            </a:r>
          </a:p>
        </p:txBody>
      </p:sp>
      <p:sp>
        <p:nvSpPr>
          <p:cNvPr id="5" name="Subtitle 2"/>
          <p:cNvSpPr>
            <a:spLocks noGrp="1"/>
          </p:cNvSpPr>
          <p:nvPr>
            <p:ph type="subTitle" idx="1"/>
          </p:nvPr>
        </p:nvSpPr>
        <p:spPr>
          <a:xfrm>
            <a:off x="1524000" y="2347170"/>
            <a:ext cx="9144000" cy="357119"/>
          </a:xfrm>
        </p:spPr>
        <p:txBody>
          <a:bodyPr>
            <a:normAutofit/>
          </a:bodyPr>
          <a:lstStyle/>
          <a:p>
            <a:r>
              <a:rPr lang="en-US" sz="1800" dirty="0"/>
              <a:t>Particle Photon + DHT11 Sensor + Azure + Power BI + Node.js + .NET = AWESOME</a:t>
            </a:r>
          </a:p>
        </p:txBody>
      </p:sp>
    </p:spTree>
    <p:extLst>
      <p:ext uri="{BB962C8B-B14F-4D97-AF65-F5344CB8AC3E}">
        <p14:creationId xmlns:p14="http://schemas.microsoft.com/office/powerpoint/2010/main" val="174106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Grab the slides &amp; code:</a:t>
            </a:r>
            <a:endParaRPr lang="en-US" dirty="0"/>
          </a:p>
        </p:txBody>
      </p:sp>
      <p:sp>
        <p:nvSpPr>
          <p:cNvPr id="6" name="Content Placeholder 5"/>
          <p:cNvSpPr>
            <a:spLocks noGrp="1"/>
          </p:cNvSpPr>
          <p:nvPr>
            <p:ph idx="1"/>
          </p:nvPr>
        </p:nvSpPr>
        <p:spPr>
          <a:xfrm>
            <a:off x="838200" y="1675448"/>
            <a:ext cx="10515600" cy="1197803"/>
          </a:xfrm>
        </p:spPr>
        <p:txBody>
          <a:bodyPr>
            <a:normAutofit/>
          </a:bodyPr>
          <a:lstStyle/>
          <a:p>
            <a:pPr marL="0" indent="0" algn="ctr">
              <a:buNone/>
            </a:pPr>
            <a:r>
              <a:rPr lang="en-US" sz="7200" dirty="0" smtClean="0">
                <a:hlinkClick r:id="rId2"/>
              </a:rPr>
              <a:t>http://aka.ms/ppws</a:t>
            </a:r>
            <a:endParaRPr lang="en-US" sz="7200" dirty="0"/>
          </a:p>
        </p:txBody>
      </p:sp>
      <p:pic>
        <p:nvPicPr>
          <p:cNvPr id="1026" name="Picture 2" descr="C:\Users\iotde\AppData\Local\Temp\SNAGHTML543d9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66" y="2995998"/>
            <a:ext cx="5973588" cy="37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56378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7" y="3272903"/>
            <a:ext cx="1821140" cy="1990117"/>
            <a:chOff x="1748687" y="3272903"/>
            <a:chExt cx="1821140" cy="1990117"/>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7" y="4161547"/>
              <a:ext cx="1821140" cy="1101473"/>
              <a:chOff x="4020752" y="4157821"/>
              <a:chExt cx="2738432" cy="1656275"/>
            </a:xfrm>
          </p:grpSpPr>
          <p:sp>
            <p:nvSpPr>
              <p:cNvPr id="118" name="TextBox 117"/>
              <p:cNvSpPr txBox="1"/>
              <p:nvPr/>
            </p:nvSpPr>
            <p:spPr>
              <a:xfrm>
                <a:off x="4020752" y="4934775"/>
                <a:ext cx="2738432" cy="879321"/>
              </a:xfrm>
              <a:prstGeom prst="rect">
                <a:avLst/>
              </a:prstGeom>
              <a:noFill/>
            </p:spPr>
            <p:txBody>
              <a:bodyPr wrap="none" rtlCol="0">
                <a:spAutoFit/>
              </a:bodyPr>
              <a:lstStyle/>
              <a:p>
                <a:pPr algn="ctr"/>
                <a:r>
                  <a:rPr lang="en-US" sz="1600" dirty="0" err="1"/>
                  <a:t>PublishToEventHub</a:t>
                </a:r>
                <a:r>
                  <a:rPr lang="en-US" sz="1600" dirty="0"/>
                  <a:t/>
                </a:r>
                <a:br>
                  <a:rPr lang="en-US" sz="1600" dirty="0"/>
                </a:br>
                <a:r>
                  <a:rPr lang="en-US" sz="1600" dirty="0" err="1"/>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279596123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grpSp>
        <p:nvGrpSpPr>
          <p:cNvPr id="60" name="Microsoft Azure"/>
          <p:cNvGrpSpPr/>
          <p:nvPr/>
        </p:nvGrpSpPr>
        <p:grpSpPr>
          <a:xfrm>
            <a:off x="3519741" y="166301"/>
            <a:ext cx="8466850" cy="5151134"/>
            <a:chOff x="3460107" y="166301"/>
            <a:chExt cx="8466850" cy="6035311"/>
          </a:xfrm>
        </p:grpSpPr>
        <p:sp>
          <p:nvSpPr>
            <p:cNvPr id="61" name="Rectangle 60"/>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501515" y="351265"/>
              <a:ext cx="3974836" cy="624701"/>
              <a:chOff x="1273773" y="1081670"/>
              <a:chExt cx="6326490" cy="994296"/>
            </a:xfrm>
          </p:grpSpPr>
          <p:sp>
            <p:nvSpPr>
              <p:cNvPr id="63" name="Freeform 62"/>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Service Bus Namespace"/>
          <p:cNvGrpSpPr/>
          <p:nvPr/>
        </p:nvGrpSpPr>
        <p:grpSpPr>
          <a:xfrm>
            <a:off x="3620245" y="2902737"/>
            <a:ext cx="4921135" cy="2293443"/>
            <a:chOff x="3560611" y="2016836"/>
            <a:chExt cx="4921135" cy="2293443"/>
          </a:xfrm>
        </p:grpSpPr>
        <p:sp>
          <p:nvSpPr>
            <p:cNvPr id="66" name="Rectangle 65"/>
            <p:cNvSpPr/>
            <p:nvPr/>
          </p:nvSpPr>
          <p:spPr>
            <a:xfrm>
              <a:off x="3560611" y="2016836"/>
              <a:ext cx="4921135" cy="2293443"/>
            </a:xfrm>
            <a:prstGeom prst="rect">
              <a:avLst/>
            </a:prstGeom>
            <a:noFill/>
            <a:ln w="254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TextBox 66"/>
            <p:cNvSpPr txBox="1"/>
            <p:nvPr/>
          </p:nvSpPr>
          <p:spPr>
            <a:xfrm>
              <a:off x="4679715" y="2154919"/>
              <a:ext cx="2314160"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ns</a:t>
              </a:r>
              <a:r>
                <a:rPr lang="en-US" sz="1600" b="1" i="1" dirty="0" smtClean="0">
                  <a:solidFill>
                    <a:schemeClr val="bg1">
                      <a:lumMod val="50000"/>
                    </a:schemeClr>
                  </a:solidFill>
                  <a:latin typeface="Segoe UI" panose="020B0502040204020203" pitchFamily="34" charset="0"/>
                  <a:cs typeface="Segoe UI" panose="020B0502040204020203" pitchFamily="34" charset="0"/>
                </a:rPr>
                <a:t> </a:t>
              </a:r>
              <a:br>
                <a:rPr lang="en-US" sz="1600" b="1" i="1" dirty="0" smtClean="0">
                  <a:solidFill>
                    <a:schemeClr val="bg1">
                      <a:lumMod val="50000"/>
                    </a:schemeClr>
                  </a:solidFill>
                  <a:latin typeface="Segoe UI" panose="020B0502040204020203" pitchFamily="34" charset="0"/>
                  <a:cs typeface="Segoe UI" panose="020B0502040204020203" pitchFamily="34" charset="0"/>
                </a:rPr>
              </a:br>
              <a:r>
                <a:rPr lang="en-US" sz="1600" dirty="0" smtClean="0">
                  <a:solidFill>
                    <a:schemeClr val="bg1">
                      <a:lumMod val="50000"/>
                    </a:schemeClr>
                  </a:solidFill>
                  <a:latin typeface="Segoe UI" panose="020B0502040204020203" pitchFamily="34" charset="0"/>
                  <a:cs typeface="Segoe UI" panose="020B0502040204020203" pitchFamily="34" charset="0"/>
                </a:rPr>
                <a:t>Service Bus Namespace</a:t>
              </a:r>
              <a:endParaRPr lang="en-US" sz="1600" b="1" i="1" dirty="0">
                <a:solidFill>
                  <a:schemeClr val="bg1">
                    <a:lumMod val="50000"/>
                  </a:schemeClr>
                </a:solidFill>
                <a:latin typeface="Segoe UI" panose="020B0502040204020203" pitchFamily="34" charset="0"/>
                <a:cs typeface="Segoe UI" panose="020B0502040204020203" pitchFamily="34" charset="0"/>
              </a:endParaRPr>
            </a:p>
          </p:txBody>
        </p:sp>
        <p:sp>
          <p:nvSpPr>
            <p:cNvPr id="68" name="Freeform 67"/>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9" name="DevceHub Event Hub"/>
          <p:cNvGrpSpPr/>
          <p:nvPr/>
        </p:nvGrpSpPr>
        <p:grpSpPr>
          <a:xfrm>
            <a:off x="3738949" y="3778151"/>
            <a:ext cx="4662045" cy="1299969"/>
            <a:chOff x="3330840" y="4304756"/>
            <a:chExt cx="4662045" cy="1299969"/>
          </a:xfrm>
        </p:grpSpPr>
        <p:sp>
          <p:nvSpPr>
            <p:cNvPr id="70" name="Rectangle 69"/>
            <p:cNvSpPr/>
            <p:nvPr/>
          </p:nvSpPr>
          <p:spPr>
            <a:xfrm>
              <a:off x="3330840" y="4304756"/>
              <a:ext cx="4662045" cy="1299969"/>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Freeform 7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72" name="TextBox 71"/>
            <p:cNvSpPr txBox="1"/>
            <p:nvPr/>
          </p:nvSpPr>
          <p:spPr>
            <a:xfrm>
              <a:off x="4369796" y="4668491"/>
              <a:ext cx="1390124"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hub</a:t>
              </a:r>
            </a:p>
            <a:p>
              <a:r>
                <a:rPr lang="en-US" sz="1600" dirty="0" smtClean="0">
                  <a:solidFill>
                    <a:schemeClr val="bg1">
                      <a:lumMod val="50000"/>
                    </a:schemeClr>
                  </a:solidFill>
                  <a:latin typeface="Segoe UI" panose="020B0502040204020203" pitchFamily="34" charset="0"/>
                  <a:cs typeface="Segoe UI" panose="020B0502040204020203" pitchFamily="34" charset="0"/>
                </a:rPr>
                <a:t>Event Hub</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16" name="Particle Cloud"/>
          <p:cNvGrpSpPr/>
          <p:nvPr/>
        </p:nvGrpSpPr>
        <p:grpSpPr>
          <a:xfrm>
            <a:off x="1748686" y="3272903"/>
            <a:ext cx="1821140" cy="1990117"/>
            <a:chOff x="1748686" y="3272903"/>
            <a:chExt cx="1821140" cy="1990117"/>
          </a:xfrm>
        </p:grpSpPr>
        <p:grpSp>
          <p:nvGrpSpPr>
            <p:cNvPr id="17" name="Particle Cloud"/>
            <p:cNvGrpSpPr/>
            <p:nvPr/>
          </p:nvGrpSpPr>
          <p:grpSpPr>
            <a:xfrm>
              <a:off x="2098074" y="3272903"/>
              <a:ext cx="1122362" cy="765939"/>
              <a:chOff x="4774200" y="4185244"/>
              <a:chExt cx="2651535" cy="1809502"/>
            </a:xfrm>
          </p:grpSpPr>
          <p:grpSp>
            <p:nvGrpSpPr>
              <p:cNvPr id="24" name="Particle Logo"/>
              <p:cNvGrpSpPr>
                <a:grpSpLocks noChangeAspect="1"/>
              </p:cNvGrpSpPr>
              <p:nvPr/>
            </p:nvGrpSpPr>
            <p:grpSpPr>
              <a:xfrm>
                <a:off x="5457759" y="4606848"/>
                <a:ext cx="1284416" cy="1185750"/>
                <a:chOff x="3070224" y="496888"/>
                <a:chExt cx="6059488" cy="5594017"/>
              </a:xfrm>
            </p:grpSpPr>
            <p:sp>
              <p:nvSpPr>
                <p:cNvPr id="26"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5"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 name="Webhook"/>
            <p:cNvGrpSpPr/>
            <p:nvPr/>
          </p:nvGrpSpPr>
          <p:grpSpPr>
            <a:xfrm>
              <a:off x="1748686" y="4161547"/>
              <a:ext cx="1821140" cy="1101473"/>
              <a:chOff x="4020752" y="4157821"/>
              <a:chExt cx="2738434" cy="1656275"/>
            </a:xfrm>
          </p:grpSpPr>
          <p:sp>
            <p:nvSpPr>
              <p:cNvPr id="19" name="TextBox 18"/>
              <p:cNvSpPr txBox="1"/>
              <p:nvPr/>
            </p:nvSpPr>
            <p:spPr>
              <a:xfrm>
                <a:off x="4020752" y="4934775"/>
                <a:ext cx="2738434" cy="879321"/>
              </a:xfrm>
              <a:prstGeom prst="rect">
                <a:avLst/>
              </a:prstGeom>
              <a:noFill/>
            </p:spPr>
            <p:txBody>
              <a:bodyPr wrap="none" rtlCol="0">
                <a:spAutoFit/>
              </a:bodyPr>
              <a:lstStyle/>
              <a:p>
                <a:pPr algn="ctr"/>
                <a:r>
                  <a:rPr lang="en-US" sz="1600" dirty="0" err="1">
                    <a:solidFill>
                      <a:schemeClr val="bg1">
                        <a:lumMod val="50000"/>
                      </a:schemeClr>
                    </a:solidFill>
                  </a:rPr>
                  <a:t>PublishToEventHub</a:t>
                </a:r>
                <a:r>
                  <a:rPr lang="en-US" sz="1600" dirty="0">
                    <a:solidFill>
                      <a:schemeClr val="bg1">
                        <a:lumMod val="50000"/>
                      </a:schemeClr>
                    </a:solidFill>
                  </a:rPr>
                  <a:t/>
                </a:r>
                <a:br>
                  <a:rPr lang="en-US" sz="1600" dirty="0">
                    <a:solidFill>
                      <a:schemeClr val="bg1">
                        <a:lumMod val="50000"/>
                      </a:schemeClr>
                    </a:solidFill>
                  </a:rPr>
                </a:br>
                <a:r>
                  <a:rPr lang="en-US" sz="1600" dirty="0" err="1">
                    <a:solidFill>
                      <a:schemeClr val="bg1">
                        <a:lumMod val="50000"/>
                      </a:schemeClr>
                    </a:solidFill>
                  </a:rPr>
                  <a:t>Webhook</a:t>
                </a:r>
                <a:endParaRPr lang="en-US" sz="1600" dirty="0">
                  <a:solidFill>
                    <a:schemeClr val="bg1">
                      <a:lumMod val="50000"/>
                    </a:schemeClr>
                  </a:solidFill>
                </a:endParaRPr>
              </a:p>
            </p:txBody>
          </p:sp>
          <p:grpSp>
            <p:nvGrpSpPr>
              <p:cNvPr id="20" name="Group 19"/>
              <p:cNvGrpSpPr/>
              <p:nvPr/>
            </p:nvGrpSpPr>
            <p:grpSpPr>
              <a:xfrm>
                <a:off x="5077665" y="4157821"/>
                <a:ext cx="624607" cy="768792"/>
                <a:chOff x="5143344" y="4157821"/>
                <a:chExt cx="624607" cy="768792"/>
              </a:xfrm>
            </p:grpSpPr>
            <p:sp>
              <p:nvSpPr>
                <p:cNvPr id="21"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8" name="Photon DHT11 Circuit"/>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29"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Regional Monitoring Storage"/>
          <p:cNvGrpSpPr/>
          <p:nvPr/>
        </p:nvGrpSpPr>
        <p:grpSpPr>
          <a:xfrm>
            <a:off x="8725587" y="3781856"/>
            <a:ext cx="3118813" cy="1296263"/>
            <a:chOff x="3679315" y="5719089"/>
            <a:chExt cx="3118813" cy="1296263"/>
          </a:xfrm>
        </p:grpSpPr>
        <p:sp>
          <p:nvSpPr>
            <p:cNvPr id="39" name="Rectangle 38"/>
            <p:cNvSpPr/>
            <p:nvPr/>
          </p:nvSpPr>
          <p:spPr>
            <a:xfrm>
              <a:off x="3679315" y="5719089"/>
              <a:ext cx="3118813" cy="1296263"/>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p:cNvSpPr txBox="1"/>
            <p:nvPr/>
          </p:nvSpPr>
          <p:spPr>
            <a:xfrm>
              <a:off x="4760823" y="5986691"/>
              <a:ext cx="1740348" cy="584775"/>
            </a:xfrm>
            <a:prstGeom prst="rect">
              <a:avLst/>
            </a:prstGeom>
            <a:noFill/>
          </p:spPr>
          <p:txBody>
            <a:bodyPr wrap="none" rtlCol="0">
              <a:spAutoFit/>
            </a:bodyPr>
            <a:lstStyle/>
            <a:p>
              <a:r>
                <a:rPr lang="en-US" sz="1600" b="1" i="1" dirty="0" smtClean="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storage</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Storage Account</a:t>
              </a:r>
            </a:p>
          </p:txBody>
        </p:sp>
        <p:sp>
          <p:nvSpPr>
            <p:cNvPr id="41"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Stream Analytics Power BI Job"/>
          <p:cNvGrpSpPr/>
          <p:nvPr/>
        </p:nvGrpSpPr>
        <p:grpSpPr>
          <a:xfrm>
            <a:off x="3619104" y="1948731"/>
            <a:ext cx="8225296" cy="850392"/>
            <a:chOff x="3515048" y="4762685"/>
            <a:chExt cx="8225296" cy="850392"/>
          </a:xfrm>
        </p:grpSpPr>
        <p:sp>
          <p:nvSpPr>
            <p:cNvPr id="43" name="Rectangle 42"/>
            <p:cNvSpPr/>
            <p:nvPr/>
          </p:nvSpPr>
          <p:spPr>
            <a:xfrm>
              <a:off x="3515048" y="4762685"/>
              <a:ext cx="8225296" cy="850392"/>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TextBox 44"/>
            <p:cNvSpPr txBox="1"/>
            <p:nvPr/>
          </p:nvSpPr>
          <p:spPr>
            <a:xfrm>
              <a:off x="4596555" y="4812012"/>
              <a:ext cx="2097947"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job</a:t>
              </a:r>
              <a:endParaRPr lang="en-US" sz="1600" dirty="0" smtClean="0">
                <a:solidFill>
                  <a:schemeClr val="bg1">
                    <a:lumMod val="50000"/>
                  </a:schemeClr>
                </a:solidFill>
                <a:latin typeface="Segoe UI" panose="020B0502040204020203" pitchFamily="34" charset="0"/>
                <a:cs typeface="Segoe UI" panose="020B0502040204020203" pitchFamily="34" charset="0"/>
              </a:endParaRPr>
            </a:p>
            <a:p>
              <a:r>
                <a:rPr lang="en-US" sz="1600" dirty="0" smtClean="0">
                  <a:solidFill>
                    <a:schemeClr val="bg1">
                      <a:lumMod val="50000"/>
                    </a:schemeClr>
                  </a:solidFill>
                  <a:latin typeface="Segoe UI" panose="020B0502040204020203" pitchFamily="34" charset="0"/>
                  <a:cs typeface="Segoe UI" panose="020B0502040204020203" pitchFamily="34" charset="0"/>
                </a:rPr>
                <a:t>Stream Analytics Job </a:t>
              </a:r>
            </a:p>
          </p:txBody>
        </p:sp>
      </p:grpSp>
      <p:grpSp>
        <p:nvGrpSpPr>
          <p:cNvPr id="46" name="Power BI"/>
          <p:cNvGrpSpPr/>
          <p:nvPr/>
        </p:nvGrpSpPr>
        <p:grpSpPr>
          <a:xfrm>
            <a:off x="3619105" y="998724"/>
            <a:ext cx="8225296" cy="847126"/>
            <a:chOff x="3619105" y="998724"/>
            <a:chExt cx="8225296" cy="847126"/>
          </a:xfrm>
        </p:grpSpPr>
        <p:sp>
          <p:nvSpPr>
            <p:cNvPr id="47" name="Rectangle 46"/>
            <p:cNvSpPr/>
            <p:nvPr/>
          </p:nvSpPr>
          <p:spPr>
            <a:xfrm>
              <a:off x="3619105" y="998724"/>
              <a:ext cx="8225296" cy="847126"/>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4739068" y="1109156"/>
              <a:ext cx="1787028" cy="584775"/>
            </a:xfrm>
            <a:prstGeom prst="rect">
              <a:avLst/>
            </a:prstGeom>
            <a:noFill/>
          </p:spPr>
          <p:txBody>
            <a:bodyPr wrap="none" rtlCol="0">
              <a:spAutoFit/>
            </a:bodyPr>
            <a:lstStyle/>
            <a:p>
              <a:r>
                <a:rPr lang="en-US" sz="1600" b="1" i="1" dirty="0">
                  <a:solidFill>
                    <a:schemeClr val="bg1">
                      <a:lumMod val="50000"/>
                    </a:schemeClr>
                  </a:solidFill>
                  <a:latin typeface="Segoe UI" panose="020B0502040204020203" pitchFamily="34" charset="0"/>
                  <a:cs typeface="Segoe UI" panose="020B0502040204020203" pitchFamily="34" charset="0"/>
                </a:rPr>
                <a:t>&lt;name&gt;</a:t>
              </a:r>
              <a:r>
                <a:rPr lang="en-US" sz="1600" b="1" dirty="0" smtClean="0">
                  <a:solidFill>
                    <a:schemeClr val="bg1">
                      <a:lumMod val="50000"/>
                    </a:schemeClr>
                  </a:solidFill>
                  <a:latin typeface="Segoe UI" panose="020B0502040204020203" pitchFamily="34" charset="0"/>
                  <a:cs typeface="Segoe UI" panose="020B0502040204020203" pitchFamily="34" charset="0"/>
                </a:rPr>
                <a:t>data</a:t>
              </a:r>
            </a:p>
            <a:p>
              <a:r>
                <a:rPr lang="en-US" sz="1600" dirty="0" smtClean="0">
                  <a:solidFill>
                    <a:schemeClr val="bg1">
                      <a:lumMod val="50000"/>
                    </a:schemeClr>
                  </a:solidFill>
                  <a:latin typeface="Segoe UI" panose="020B0502040204020203" pitchFamily="34" charset="0"/>
                  <a:cs typeface="Segoe UI" panose="020B0502040204020203" pitchFamily="34" charset="0"/>
                </a:rPr>
                <a:t>Power BI Data Set</a:t>
              </a:r>
              <a:endParaRPr lang="en-US" sz="1600" dirty="0">
                <a:solidFill>
                  <a:schemeClr val="bg1">
                    <a:lumMod val="50000"/>
                  </a:schemeClr>
                </a:solidFill>
                <a:latin typeface="Segoe UI" panose="020B0502040204020203" pitchFamily="34" charset="0"/>
                <a:cs typeface="Segoe UI" panose="020B0502040204020203" pitchFamily="34" charset="0"/>
              </a:endParaRPr>
            </a:p>
          </p:txBody>
        </p:sp>
        <p:sp>
          <p:nvSpPr>
            <p:cNvPr id="49" name="Freeform 48"/>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Stream Analytics Logging Arrow"/>
          <p:cNvSpPr/>
          <p:nvPr/>
        </p:nvSpPr>
        <p:spPr>
          <a:xfrm rot="16200000">
            <a:off x="10186291" y="3047520"/>
            <a:ext cx="1611100" cy="48463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51" name="Stream Analytics Send Arrow"/>
          <p:cNvSpPr/>
          <p:nvPr/>
        </p:nvSpPr>
        <p:spPr>
          <a:xfrm rot="16200000">
            <a:off x="7609568" y="1715692"/>
            <a:ext cx="874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52" name="Node.js Receiver"/>
          <p:cNvGrpSpPr/>
          <p:nvPr/>
        </p:nvGrpSpPr>
        <p:grpSpPr>
          <a:xfrm>
            <a:off x="3735222" y="5441855"/>
            <a:ext cx="3318287" cy="955877"/>
            <a:chOff x="3735222" y="5441855"/>
            <a:chExt cx="3318287" cy="955877"/>
          </a:xfrm>
        </p:grpSpPr>
        <p:grpSp>
          <p:nvGrpSpPr>
            <p:cNvPr id="53" name="Group 52"/>
            <p:cNvGrpSpPr/>
            <p:nvPr/>
          </p:nvGrpSpPr>
          <p:grpSpPr>
            <a:xfrm>
              <a:off x="3923156" y="5542080"/>
              <a:ext cx="815912" cy="755425"/>
              <a:chOff x="4180929" y="5965409"/>
              <a:chExt cx="179027" cy="165755"/>
            </a:xfrm>
            <a:solidFill>
              <a:srgbClr val="006FD4"/>
            </a:solidFill>
          </p:grpSpPr>
          <p:sp>
            <p:nvSpPr>
              <p:cNvPr id="56"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3735222" y="5441855"/>
              <a:ext cx="3318287" cy="955877"/>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TextBox 54"/>
            <p:cNvSpPr txBox="1"/>
            <p:nvPr/>
          </p:nvSpPr>
          <p:spPr>
            <a:xfrm>
              <a:off x="4777905" y="5642349"/>
              <a:ext cx="2152641" cy="584775"/>
            </a:xfrm>
            <a:prstGeom prst="rect">
              <a:avLst/>
            </a:prstGeom>
            <a:noFill/>
          </p:spPr>
          <p:txBody>
            <a:bodyPr wrap="none" rtlCol="0">
              <a:spAutoFit/>
            </a:bodyPr>
            <a:lstStyle/>
            <a:p>
              <a:r>
                <a:rPr lang="en-US" sz="1600" b="1" dirty="0" smtClean="0">
                  <a:solidFill>
                    <a:schemeClr val="bg1">
                      <a:lumMod val="50000"/>
                    </a:schemeClr>
                  </a:solidFill>
                  <a:latin typeface="Segoe UI" panose="020B0502040204020203" pitchFamily="34" charset="0"/>
                  <a:cs typeface="Segoe UI" panose="020B0502040204020203" pitchFamily="34" charset="0"/>
                </a:rPr>
                <a:t>“</a:t>
              </a:r>
              <a:r>
                <a:rPr lang="en-US" sz="1600" b="1" dirty="0" err="1" smtClean="0">
                  <a:solidFill>
                    <a:schemeClr val="bg1">
                      <a:lumMod val="50000"/>
                    </a:schemeClr>
                  </a:solidFill>
                  <a:latin typeface="Segoe UI" panose="020B0502040204020203" pitchFamily="34" charset="0"/>
                  <a:cs typeface="Segoe UI" panose="020B0502040204020203" pitchFamily="34" charset="0"/>
                </a:rPr>
                <a:t>NodeReceiver</a:t>
              </a:r>
              <a:r>
                <a:rPr lang="en-US" sz="1600" b="1" dirty="0" smtClean="0">
                  <a:solidFill>
                    <a:schemeClr val="bg1">
                      <a:lumMod val="50000"/>
                    </a:schemeClr>
                  </a:solidFill>
                  <a:latin typeface="Segoe UI" panose="020B0502040204020203" pitchFamily="34" charset="0"/>
                  <a:cs typeface="Segoe UI" panose="020B0502040204020203" pitchFamily="34" charset="0"/>
                </a:rPr>
                <a:t>”</a:t>
              </a:r>
            </a:p>
            <a:p>
              <a:r>
                <a:rPr lang="en-US" sz="1600" dirty="0" smtClean="0">
                  <a:solidFill>
                    <a:schemeClr val="bg1">
                      <a:lumMod val="50000"/>
                    </a:schemeClr>
                  </a:solidFill>
                  <a:latin typeface="Segoe UI" panose="020B0502040204020203" pitchFamily="34" charset="0"/>
                  <a:cs typeface="Segoe UI" panose="020B0502040204020203" pitchFamily="34" charset="0"/>
                </a:rPr>
                <a:t>Node.JS Receiver App</a:t>
              </a:r>
              <a:endParaRPr lang="en-US" sz="1600" b="1" dirty="0">
                <a:solidFill>
                  <a:schemeClr val="bg1">
                    <a:lumMod val="50000"/>
                  </a:schemeClr>
                </a:solidFill>
                <a:latin typeface="Segoe UI" panose="020B0502040204020203" pitchFamily="34" charset="0"/>
                <a:cs typeface="Segoe UI" panose="020B0502040204020203" pitchFamily="34" charset="0"/>
              </a:endParaRPr>
            </a:p>
          </p:txBody>
        </p:sp>
      </p:grpSp>
      <p:sp>
        <p:nvSpPr>
          <p:cNvPr id="59" name="Node JS Receive Arrow"/>
          <p:cNvSpPr/>
          <p:nvPr/>
        </p:nvSpPr>
        <p:spPr>
          <a:xfrm rot="5400000">
            <a:off x="6146248" y="5042154"/>
            <a:ext cx="102261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73" name=".net Receiver App"/>
          <p:cNvGrpSpPr/>
          <p:nvPr/>
        </p:nvGrpSpPr>
        <p:grpSpPr>
          <a:xfrm>
            <a:off x="7177006" y="5441855"/>
            <a:ext cx="4667394" cy="955877"/>
            <a:chOff x="7177006" y="5441855"/>
            <a:chExt cx="4667394" cy="955877"/>
          </a:xfrm>
        </p:grpSpPr>
        <p:sp>
          <p:nvSpPr>
            <p:cNvPr id="74" name="Rectangle 73"/>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5" name="TextBox 74"/>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76" name="Freeform 75"/>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78"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79" name="Particle Cloud Send Arrow"/>
          <p:cNvSpPr/>
          <p:nvPr/>
        </p:nvSpPr>
        <p:spPr>
          <a:xfrm>
            <a:off x="3154866" y="4222349"/>
            <a:ext cx="679643"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80" name="Web Site Devices Listen Arrow"/>
          <p:cNvSpPr/>
          <p:nvPr/>
        </p:nvSpPr>
        <p:spPr>
          <a:xfrm rot="16200000">
            <a:off x="7241340" y="3047520"/>
            <a:ext cx="1611101" cy="48463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Tree>
    <p:extLst>
      <p:ext uri="{BB962C8B-B14F-4D97-AF65-F5344CB8AC3E}">
        <p14:creationId xmlns:p14="http://schemas.microsoft.com/office/powerpoint/2010/main" val="361490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Receiving Events Hub Messages with .NET</a:t>
            </a:r>
            <a:endParaRPr lang="en-US" dirty="0"/>
          </a:p>
        </p:txBody>
      </p:sp>
    </p:spTree>
    <p:extLst>
      <p:ext uri="{BB962C8B-B14F-4D97-AF65-F5344CB8AC3E}">
        <p14:creationId xmlns:p14="http://schemas.microsoft.com/office/powerpoint/2010/main" val="31647142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same region</a:t>
            </a:r>
            <a:endParaRPr lang="en-US" dirty="0"/>
          </a:p>
        </p:txBody>
      </p:sp>
      <p:sp>
        <p:nvSpPr>
          <p:cNvPr id="3" name="Content Placeholder 2"/>
          <p:cNvSpPr>
            <a:spLocks noGrp="1"/>
          </p:cNvSpPr>
          <p:nvPr>
            <p:ph idx="1"/>
          </p:nvPr>
        </p:nvSpPr>
        <p:spPr>
          <a:xfrm>
            <a:off x="838200" y="1825625"/>
            <a:ext cx="5398698" cy="4351338"/>
          </a:xfrm>
        </p:spPr>
        <p:txBody>
          <a:bodyPr/>
          <a:lstStyle/>
          <a:p>
            <a:pPr marL="0" indent="0">
              <a:buNone/>
            </a:pPr>
            <a:r>
              <a:rPr lang="en-US" dirty="0" smtClean="0"/>
              <a:t>As you provision your resources in Azure you should use the same region for all of them. </a:t>
            </a:r>
          </a:p>
          <a:p>
            <a:pPr marL="0" indent="0">
              <a:buNone/>
            </a:pPr>
            <a:endParaRPr lang="en-US" dirty="0"/>
          </a:p>
          <a:p>
            <a:pPr marL="0" indent="0">
              <a:buNone/>
            </a:pPr>
            <a:r>
              <a:rPr lang="en-US" dirty="0" smtClean="0"/>
              <a:t>This will decrease latency between them as well as reduce costs by eliminating data leaving one region as it travels to another.</a:t>
            </a:r>
            <a:endParaRPr lang="en-US" dirty="0"/>
          </a:p>
        </p:txBody>
      </p:sp>
      <p:pic>
        <p:nvPicPr>
          <p:cNvPr id="8194" name="Picture 2" descr="C:\Users\iotde\AppData\Local\Temp\SNAGHTML56f061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8730" y="1825625"/>
            <a:ext cx="4398757" cy="4166349"/>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7513608" y="4433977"/>
            <a:ext cx="2527539" cy="70736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53455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Regional Monitoring Storage"/>
          <p:cNvGrpSpPr/>
          <p:nvPr/>
        </p:nvGrpSpPr>
        <p:grpSpPr>
          <a:xfrm>
            <a:off x="8725587" y="3781856"/>
            <a:ext cx="3118813" cy="1296263"/>
            <a:chOff x="3679315" y="5719089"/>
            <a:chExt cx="3118813" cy="1296263"/>
          </a:xfrm>
        </p:grpSpPr>
        <p:sp>
          <p:nvSpPr>
            <p:cNvPr id="41" name="Rectangle 40"/>
            <p:cNvSpPr/>
            <p:nvPr/>
          </p:nvSpPr>
          <p:spPr>
            <a:xfrm>
              <a:off x="3679315" y="5719089"/>
              <a:ext cx="3118813" cy="129626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p:cNvSpPr txBox="1"/>
            <p:nvPr/>
          </p:nvSpPr>
          <p:spPr>
            <a:xfrm>
              <a:off x="4760823" y="5986691"/>
              <a:ext cx="174034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storage</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43" name="Freeform 23"/>
            <p:cNvSpPr>
              <a:spLocks noEditPoints="1"/>
            </p:cNvSpPr>
            <p:nvPr/>
          </p:nvSpPr>
          <p:spPr bwMode="auto">
            <a:xfrm>
              <a:off x="3863522" y="5986691"/>
              <a:ext cx="779751" cy="672814"/>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Microsoft Azure"/>
          <p:cNvGrpSpPr/>
          <p:nvPr/>
        </p:nvGrpSpPr>
        <p:grpSpPr>
          <a:xfrm>
            <a:off x="3519741" y="166301"/>
            <a:ext cx="8466850" cy="5151134"/>
            <a:chOff x="3460107" y="166301"/>
            <a:chExt cx="8466850" cy="6035311"/>
          </a:xfrm>
        </p:grpSpPr>
        <p:sp>
          <p:nvSpPr>
            <p:cNvPr id="5" name="Rectangle 4"/>
            <p:cNvSpPr/>
            <p:nvPr/>
          </p:nvSpPr>
          <p:spPr>
            <a:xfrm>
              <a:off x="3460107" y="166301"/>
              <a:ext cx="8466850" cy="6035311"/>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501515" y="351265"/>
              <a:ext cx="3974836" cy="624701"/>
              <a:chOff x="1273773" y="1081670"/>
              <a:chExt cx="6326490" cy="994296"/>
            </a:xfrm>
          </p:grpSpPr>
          <p:sp>
            <p:nvSpPr>
              <p:cNvPr id="7" name="Freeform 6"/>
              <p:cNvSpPr>
                <a:spLocks/>
              </p:cNvSpPr>
              <p:nvPr/>
            </p:nvSpPr>
            <p:spPr bwMode="auto">
              <a:xfrm>
                <a:off x="1273773" y="1081670"/>
                <a:ext cx="1301246" cy="994296"/>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7"/>
              <p:cNvSpPr/>
              <p:nvPr/>
            </p:nvSpPr>
            <p:spPr>
              <a:xfrm>
                <a:off x="2731848" y="1252690"/>
                <a:ext cx="4868415" cy="620123"/>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Stream Analytics Power BI Job"/>
          <p:cNvGrpSpPr/>
          <p:nvPr/>
        </p:nvGrpSpPr>
        <p:grpSpPr>
          <a:xfrm>
            <a:off x="3619104" y="1948731"/>
            <a:ext cx="8225296" cy="850392"/>
            <a:chOff x="3515048" y="4762685"/>
            <a:chExt cx="8225296" cy="850392"/>
          </a:xfrm>
        </p:grpSpPr>
        <p:sp>
          <p:nvSpPr>
            <p:cNvPr id="18" name="Rectangle 17"/>
            <p:cNvSpPr/>
            <p:nvPr/>
          </p:nvSpPr>
          <p:spPr>
            <a:xfrm>
              <a:off x="3515048" y="4762685"/>
              <a:ext cx="8225296" cy="85039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18"/>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TextBox 19"/>
            <p:cNvSpPr txBox="1"/>
            <p:nvPr/>
          </p:nvSpPr>
          <p:spPr>
            <a:xfrm>
              <a:off x="4596555" y="4812012"/>
              <a:ext cx="2097947"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job</a:t>
              </a:r>
              <a:endParaRPr lang="en-US" sz="1600" dirty="0" smtClean="0">
                <a:solidFill>
                  <a:srgbClr val="006FD4"/>
                </a:solidFill>
                <a:latin typeface="Segoe UI" panose="020B0502040204020203" pitchFamily="34" charset="0"/>
                <a:cs typeface="Segoe UI" panose="020B0502040204020203" pitchFamily="34" charset="0"/>
              </a:endParaRP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2" name="Service Bus Namespace"/>
          <p:cNvGrpSpPr/>
          <p:nvPr/>
        </p:nvGrpSpPr>
        <p:grpSpPr>
          <a:xfrm>
            <a:off x="3620245" y="2902737"/>
            <a:ext cx="4921135" cy="2293443"/>
            <a:chOff x="3560611" y="2016836"/>
            <a:chExt cx="4921135" cy="2293443"/>
          </a:xfrm>
        </p:grpSpPr>
        <p:sp>
          <p:nvSpPr>
            <p:cNvPr id="4" name="Rectangle 3"/>
            <p:cNvSpPr/>
            <p:nvPr/>
          </p:nvSpPr>
          <p:spPr>
            <a:xfrm>
              <a:off x="3560611" y="2016836"/>
              <a:ext cx="4921135"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26" name="Freeform 25"/>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3" name="DevceHub Event Hub"/>
          <p:cNvGrpSpPr/>
          <p:nvPr/>
        </p:nvGrpSpPr>
        <p:grpSpPr>
          <a:xfrm>
            <a:off x="3738949" y="3778151"/>
            <a:ext cx="4662045" cy="1299969"/>
            <a:chOff x="3330840" y="4304756"/>
            <a:chExt cx="4662045" cy="1299969"/>
          </a:xfrm>
        </p:grpSpPr>
        <p:sp>
          <p:nvSpPr>
            <p:cNvPr id="14" name="Rectangle 13"/>
            <p:cNvSpPr/>
            <p:nvPr/>
          </p:nvSpPr>
          <p:spPr>
            <a:xfrm>
              <a:off x="3330840" y="4304756"/>
              <a:ext cx="4662045"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6" name="TextBox 15"/>
            <p:cNvSpPr txBox="1"/>
            <p:nvPr/>
          </p:nvSpPr>
          <p:spPr>
            <a:xfrm>
              <a:off x="4369796" y="4668491"/>
              <a:ext cx="138211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hub</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38" name="Particle Cloud Send Arrow"/>
          <p:cNvSpPr/>
          <p:nvPr/>
        </p:nvSpPr>
        <p:spPr>
          <a:xfrm>
            <a:off x="3154866" y="4222349"/>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pic>
        <p:nvPicPr>
          <p:cNvPr id="27" name="Photon Onl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41" y="3963872"/>
            <a:ext cx="1302990" cy="822969"/>
          </a:xfrm>
          <a:prstGeom prst="rect">
            <a:avLst/>
          </a:prstGeom>
        </p:spPr>
      </p:pic>
      <p:pic>
        <p:nvPicPr>
          <p:cNvPr id="109" name="Photon DHT11 Circu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4" y="3641248"/>
            <a:ext cx="1307311" cy="1147498"/>
          </a:xfrm>
          <a:prstGeom prst="rect">
            <a:avLst/>
          </a:prstGeom>
        </p:spPr>
      </p:pic>
      <p:sp>
        <p:nvSpPr>
          <p:cNvPr id="110" name="WiFi Logo"/>
          <p:cNvSpPr>
            <a:spLocks noChangeAspect="1"/>
          </p:cNvSpPr>
          <p:nvPr/>
        </p:nvSpPr>
        <p:spPr>
          <a:xfrm rot="2700000" flipH="1">
            <a:off x="1693579" y="4276216"/>
            <a:ext cx="296573" cy="297971"/>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Particle Cloud"/>
          <p:cNvGrpSpPr/>
          <p:nvPr/>
        </p:nvGrpSpPr>
        <p:grpSpPr>
          <a:xfrm>
            <a:off x="1748686" y="3272903"/>
            <a:ext cx="1821140" cy="1990115"/>
            <a:chOff x="1748686" y="3272903"/>
            <a:chExt cx="1821140" cy="1990115"/>
          </a:xfrm>
        </p:grpSpPr>
        <p:grpSp>
          <p:nvGrpSpPr>
            <p:cNvPr id="111" name="Particle Cloud"/>
            <p:cNvGrpSpPr/>
            <p:nvPr/>
          </p:nvGrpSpPr>
          <p:grpSpPr>
            <a:xfrm>
              <a:off x="2098074" y="3272903"/>
              <a:ext cx="1122362" cy="765939"/>
              <a:chOff x="4774200" y="4185244"/>
              <a:chExt cx="2651535" cy="1809502"/>
            </a:xfrm>
          </p:grpSpPr>
          <p:grpSp>
            <p:nvGrpSpPr>
              <p:cNvPr id="112" name="Particle Logo"/>
              <p:cNvGrpSpPr>
                <a:grpSpLocks noChangeAspect="1"/>
              </p:cNvGrpSpPr>
              <p:nvPr/>
            </p:nvGrpSpPr>
            <p:grpSpPr>
              <a:xfrm>
                <a:off x="5457759" y="4606848"/>
                <a:ext cx="1284416" cy="1185750"/>
                <a:chOff x="3070224" y="496888"/>
                <a:chExt cx="6059488" cy="5594017"/>
              </a:xfrm>
            </p:grpSpPr>
            <p:sp>
              <p:nvSpPr>
                <p:cNvPr id="115"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28575">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7" name="Webhook"/>
            <p:cNvGrpSpPr/>
            <p:nvPr/>
          </p:nvGrpSpPr>
          <p:grpSpPr>
            <a:xfrm>
              <a:off x="1748686" y="4161546"/>
              <a:ext cx="1821140" cy="1101472"/>
              <a:chOff x="4020753" y="4157821"/>
              <a:chExt cx="2738433" cy="1656274"/>
            </a:xfrm>
          </p:grpSpPr>
          <p:sp>
            <p:nvSpPr>
              <p:cNvPr id="118" name="TextBox 117"/>
              <p:cNvSpPr txBox="1"/>
              <p:nvPr/>
            </p:nvSpPr>
            <p:spPr>
              <a:xfrm>
                <a:off x="4020753" y="4934774"/>
                <a:ext cx="2738433" cy="879321"/>
              </a:xfrm>
              <a:prstGeom prst="rect">
                <a:avLst/>
              </a:prstGeom>
              <a:noFill/>
            </p:spPr>
            <p:txBody>
              <a:bodyPr wrap="none" rtlCol="0">
                <a:spAutoFit/>
              </a:bodyPr>
              <a:lstStyle/>
              <a:p>
                <a:pPr algn="ctr"/>
                <a:r>
                  <a:rPr lang="en-US" sz="1600" dirty="0" err="1"/>
                  <a:t>PublishToEventHub</a:t>
                </a:r>
                <a:r>
                  <a:rPr lang="en-US" sz="1600" dirty="0" smtClean="0"/>
                  <a:t/>
                </a:r>
                <a:br>
                  <a:rPr lang="en-US" sz="1600" dirty="0" smtClean="0"/>
                </a:br>
                <a:r>
                  <a:rPr lang="en-US" sz="1600" dirty="0" err="1" smtClean="0"/>
                  <a:t>Webhook</a:t>
                </a:r>
                <a:endParaRPr lang="en-US" sz="1600" dirty="0"/>
              </a:p>
            </p:txBody>
          </p:sp>
          <p:grpSp>
            <p:nvGrpSpPr>
              <p:cNvPr id="119" name="Group 118"/>
              <p:cNvGrpSpPr/>
              <p:nvPr/>
            </p:nvGrpSpPr>
            <p:grpSpPr>
              <a:xfrm>
                <a:off x="5077665" y="4157821"/>
                <a:ext cx="624607" cy="768792"/>
                <a:chOff x="5143344" y="4157821"/>
                <a:chExt cx="624607" cy="768792"/>
              </a:xfrm>
            </p:grpSpPr>
            <p:sp>
              <p:nvSpPr>
                <p:cNvPr id="120"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Power BI"/>
          <p:cNvGrpSpPr/>
          <p:nvPr/>
        </p:nvGrpSpPr>
        <p:grpSpPr>
          <a:xfrm>
            <a:off x="3619105" y="998724"/>
            <a:ext cx="8225296" cy="847126"/>
            <a:chOff x="3619105" y="998724"/>
            <a:chExt cx="8225296" cy="847126"/>
          </a:xfrm>
        </p:grpSpPr>
        <p:sp>
          <p:nvSpPr>
            <p:cNvPr id="10" name="Rectangle 9"/>
            <p:cNvSpPr/>
            <p:nvPr/>
          </p:nvSpPr>
          <p:spPr>
            <a:xfrm>
              <a:off x="3619105" y="998724"/>
              <a:ext cx="8225296"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4739068" y="1109156"/>
              <a:ext cx="1787028"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data</a:t>
              </a:r>
            </a:p>
            <a:p>
              <a:r>
                <a:rPr lang="en-US" sz="1600" dirty="0" smtClean="0">
                  <a:solidFill>
                    <a:srgbClr val="006FD4"/>
                  </a:solidFill>
                  <a:latin typeface="Segoe UI" panose="020B0502040204020203" pitchFamily="34" charset="0"/>
                  <a:cs typeface="Segoe UI" panose="020B0502040204020203" pitchFamily="34" charset="0"/>
                </a:rPr>
                <a:t>Power BI Data Set</a:t>
              </a:r>
              <a:endParaRPr lang="en-US" sz="1600" dirty="0">
                <a:solidFill>
                  <a:srgbClr val="006FD4"/>
                </a:solidFill>
                <a:latin typeface="Segoe UI" panose="020B0502040204020203" pitchFamily="34" charset="0"/>
                <a:cs typeface="Segoe UI" panose="020B0502040204020203" pitchFamily="34" charset="0"/>
              </a:endParaRPr>
            </a:p>
          </p:txBody>
        </p:sp>
        <p:sp>
          <p:nvSpPr>
            <p:cNvPr id="124" name="Freeform 123"/>
            <p:cNvSpPr>
              <a:spLocks noChangeAspect="1"/>
            </p:cNvSpPr>
            <p:nvPr/>
          </p:nvSpPr>
          <p:spPr bwMode="auto">
            <a:xfrm>
              <a:off x="3803310" y="1066643"/>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Node.js Receiver"/>
          <p:cNvGrpSpPr/>
          <p:nvPr/>
        </p:nvGrpSpPr>
        <p:grpSpPr>
          <a:xfrm>
            <a:off x="3735222" y="5441855"/>
            <a:ext cx="3318287" cy="955877"/>
            <a:chOff x="3735222" y="5441855"/>
            <a:chExt cx="3318287" cy="955877"/>
          </a:xfrm>
        </p:grpSpPr>
        <p:grpSp>
          <p:nvGrpSpPr>
            <p:cNvPr id="158" name="Group 157"/>
            <p:cNvGrpSpPr/>
            <p:nvPr/>
          </p:nvGrpSpPr>
          <p:grpSpPr>
            <a:xfrm>
              <a:off x="3923156" y="5542080"/>
              <a:ext cx="815912" cy="755425"/>
              <a:chOff x="4180929" y="5965409"/>
              <a:chExt cx="179027" cy="165755"/>
            </a:xfrm>
            <a:solidFill>
              <a:srgbClr val="006FD4"/>
            </a:solidFill>
          </p:grpSpPr>
          <p:sp>
            <p:nvSpPr>
              <p:cNvPr id="128" name="Freeform 5"/>
              <p:cNvSpPr>
                <a:spLocks/>
              </p:cNvSpPr>
              <p:nvPr/>
            </p:nvSpPr>
            <p:spPr bwMode="auto">
              <a:xfrm>
                <a:off x="4180929" y="5965409"/>
                <a:ext cx="146289" cy="165755"/>
              </a:xfrm>
              <a:custGeom>
                <a:avLst/>
                <a:gdLst>
                  <a:gd name="T0" fmla="*/ 806 w 1612"/>
                  <a:gd name="T1" fmla="*/ 1823 h 1823"/>
                  <a:gd name="T2" fmla="*/ 736 w 1612"/>
                  <a:gd name="T3" fmla="*/ 1804 h 1823"/>
                  <a:gd name="T4" fmla="*/ 514 w 1612"/>
                  <a:gd name="T5" fmla="*/ 1672 h 1823"/>
                  <a:gd name="T6" fmla="*/ 508 w 1612"/>
                  <a:gd name="T7" fmla="*/ 1643 h 1823"/>
                  <a:gd name="T8" fmla="*/ 608 w 1612"/>
                  <a:gd name="T9" fmla="*/ 1598 h 1823"/>
                  <a:gd name="T10" fmla="*/ 625 w 1612"/>
                  <a:gd name="T11" fmla="*/ 1599 h 1823"/>
                  <a:gd name="T12" fmla="*/ 796 w 1612"/>
                  <a:gd name="T13" fmla="*/ 1700 h 1823"/>
                  <a:gd name="T14" fmla="*/ 816 w 1612"/>
                  <a:gd name="T15" fmla="*/ 1700 h 1823"/>
                  <a:gd name="T16" fmla="*/ 1482 w 1612"/>
                  <a:gd name="T17" fmla="*/ 1316 h 1823"/>
                  <a:gd name="T18" fmla="*/ 1492 w 1612"/>
                  <a:gd name="T19" fmla="*/ 1298 h 1823"/>
                  <a:gd name="T20" fmla="*/ 1492 w 1612"/>
                  <a:gd name="T21" fmla="*/ 530 h 1823"/>
                  <a:gd name="T22" fmla="*/ 1482 w 1612"/>
                  <a:gd name="T23" fmla="*/ 511 h 1823"/>
                  <a:gd name="T24" fmla="*/ 816 w 1612"/>
                  <a:gd name="T25" fmla="*/ 127 h 1823"/>
                  <a:gd name="T26" fmla="*/ 796 w 1612"/>
                  <a:gd name="T27" fmla="*/ 127 h 1823"/>
                  <a:gd name="T28" fmla="*/ 130 w 1612"/>
                  <a:gd name="T29" fmla="*/ 511 h 1823"/>
                  <a:gd name="T30" fmla="*/ 120 w 1612"/>
                  <a:gd name="T31" fmla="*/ 530 h 1823"/>
                  <a:gd name="T32" fmla="*/ 120 w 1612"/>
                  <a:gd name="T33" fmla="*/ 1298 h 1823"/>
                  <a:gd name="T34" fmla="*/ 130 w 1612"/>
                  <a:gd name="T35" fmla="*/ 1316 h 1823"/>
                  <a:gd name="T36" fmla="*/ 313 w 1612"/>
                  <a:gd name="T37" fmla="*/ 1421 h 1823"/>
                  <a:gd name="T38" fmla="*/ 472 w 1612"/>
                  <a:gd name="T39" fmla="*/ 1354 h 1823"/>
                  <a:gd name="T40" fmla="*/ 472 w 1612"/>
                  <a:gd name="T41" fmla="*/ 595 h 1823"/>
                  <a:gd name="T42" fmla="*/ 492 w 1612"/>
                  <a:gd name="T43" fmla="*/ 576 h 1823"/>
                  <a:gd name="T44" fmla="*/ 576 w 1612"/>
                  <a:gd name="T45" fmla="*/ 576 h 1823"/>
                  <a:gd name="T46" fmla="*/ 595 w 1612"/>
                  <a:gd name="T47" fmla="*/ 595 h 1823"/>
                  <a:gd name="T48" fmla="*/ 595 w 1612"/>
                  <a:gd name="T49" fmla="*/ 1354 h 1823"/>
                  <a:gd name="T50" fmla="*/ 398 w 1612"/>
                  <a:gd name="T51" fmla="*/ 1562 h 1823"/>
                  <a:gd name="T52" fmla="*/ 245 w 1612"/>
                  <a:gd name="T53" fmla="*/ 1520 h 1823"/>
                  <a:gd name="T54" fmla="*/ 70 w 1612"/>
                  <a:gd name="T55" fmla="*/ 1420 h 1823"/>
                  <a:gd name="T56" fmla="*/ 0 w 1612"/>
                  <a:gd name="T57" fmla="*/ 1298 h 1823"/>
                  <a:gd name="T58" fmla="*/ 0 w 1612"/>
                  <a:gd name="T59" fmla="*/ 530 h 1823"/>
                  <a:gd name="T60" fmla="*/ 70 w 1612"/>
                  <a:gd name="T61" fmla="*/ 408 h 1823"/>
                  <a:gd name="T62" fmla="*/ 736 w 1612"/>
                  <a:gd name="T63" fmla="*/ 24 h 1823"/>
                  <a:gd name="T64" fmla="*/ 876 w 1612"/>
                  <a:gd name="T65" fmla="*/ 24 h 1823"/>
                  <a:gd name="T66" fmla="*/ 1542 w 1612"/>
                  <a:gd name="T67" fmla="*/ 408 h 1823"/>
                  <a:gd name="T68" fmla="*/ 1612 w 1612"/>
                  <a:gd name="T69" fmla="*/ 530 h 1823"/>
                  <a:gd name="T70" fmla="*/ 1612 w 1612"/>
                  <a:gd name="T71" fmla="*/ 1298 h 1823"/>
                  <a:gd name="T72" fmla="*/ 1542 w 1612"/>
                  <a:gd name="T73" fmla="*/ 1420 h 1823"/>
                  <a:gd name="T74" fmla="*/ 876 w 1612"/>
                  <a:gd name="T75" fmla="*/ 1804 h 1823"/>
                  <a:gd name="T76" fmla="*/ 806 w 1612"/>
                  <a:gd name="T7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2" h="1823">
                    <a:moveTo>
                      <a:pt x="806" y="1823"/>
                    </a:moveTo>
                    <a:cubicBezTo>
                      <a:pt x="782" y="1823"/>
                      <a:pt x="757" y="1816"/>
                      <a:pt x="736" y="1804"/>
                    </a:cubicBezTo>
                    <a:lnTo>
                      <a:pt x="514" y="1672"/>
                    </a:lnTo>
                    <a:cubicBezTo>
                      <a:pt x="481" y="1654"/>
                      <a:pt x="497" y="1647"/>
                      <a:pt x="508" y="1643"/>
                    </a:cubicBezTo>
                    <a:cubicBezTo>
                      <a:pt x="552" y="1628"/>
                      <a:pt x="561" y="1625"/>
                      <a:pt x="608" y="1598"/>
                    </a:cubicBezTo>
                    <a:cubicBezTo>
                      <a:pt x="613" y="1595"/>
                      <a:pt x="620" y="1596"/>
                      <a:pt x="625" y="1599"/>
                    </a:cubicBezTo>
                    <a:lnTo>
                      <a:pt x="796" y="1700"/>
                    </a:lnTo>
                    <a:cubicBezTo>
                      <a:pt x="802" y="1704"/>
                      <a:pt x="810" y="1704"/>
                      <a:pt x="816" y="1700"/>
                    </a:cubicBezTo>
                    <a:lnTo>
                      <a:pt x="1482" y="1316"/>
                    </a:lnTo>
                    <a:cubicBezTo>
                      <a:pt x="1488" y="1313"/>
                      <a:pt x="1492" y="1305"/>
                      <a:pt x="1492" y="1298"/>
                    </a:cubicBezTo>
                    <a:lnTo>
                      <a:pt x="1492" y="530"/>
                    </a:lnTo>
                    <a:cubicBezTo>
                      <a:pt x="1492" y="522"/>
                      <a:pt x="1488" y="515"/>
                      <a:pt x="1482" y="511"/>
                    </a:cubicBezTo>
                    <a:lnTo>
                      <a:pt x="816" y="127"/>
                    </a:lnTo>
                    <a:cubicBezTo>
                      <a:pt x="810" y="124"/>
                      <a:pt x="802" y="124"/>
                      <a:pt x="796" y="127"/>
                    </a:cubicBezTo>
                    <a:lnTo>
                      <a:pt x="130" y="511"/>
                    </a:lnTo>
                    <a:cubicBezTo>
                      <a:pt x="124" y="515"/>
                      <a:pt x="120" y="522"/>
                      <a:pt x="120" y="530"/>
                    </a:cubicBezTo>
                    <a:lnTo>
                      <a:pt x="120" y="1298"/>
                    </a:lnTo>
                    <a:cubicBezTo>
                      <a:pt x="120" y="1305"/>
                      <a:pt x="124" y="1312"/>
                      <a:pt x="130" y="1316"/>
                    </a:cubicBezTo>
                    <a:lnTo>
                      <a:pt x="313" y="1421"/>
                    </a:lnTo>
                    <a:cubicBezTo>
                      <a:pt x="412" y="1471"/>
                      <a:pt x="472" y="1412"/>
                      <a:pt x="472" y="1354"/>
                    </a:cubicBezTo>
                    <a:lnTo>
                      <a:pt x="472" y="595"/>
                    </a:lnTo>
                    <a:cubicBezTo>
                      <a:pt x="472" y="584"/>
                      <a:pt x="481" y="576"/>
                      <a:pt x="492" y="576"/>
                    </a:cubicBezTo>
                    <a:lnTo>
                      <a:pt x="576" y="576"/>
                    </a:lnTo>
                    <a:cubicBezTo>
                      <a:pt x="587" y="576"/>
                      <a:pt x="595" y="584"/>
                      <a:pt x="595" y="595"/>
                    </a:cubicBezTo>
                    <a:lnTo>
                      <a:pt x="595" y="1354"/>
                    </a:lnTo>
                    <a:cubicBezTo>
                      <a:pt x="595" y="1486"/>
                      <a:pt x="523" y="1562"/>
                      <a:pt x="398" y="1562"/>
                    </a:cubicBezTo>
                    <a:cubicBezTo>
                      <a:pt x="360" y="1562"/>
                      <a:pt x="329" y="1562"/>
                      <a:pt x="245" y="1520"/>
                    </a:cubicBezTo>
                    <a:lnTo>
                      <a:pt x="70" y="1420"/>
                    </a:lnTo>
                    <a:cubicBezTo>
                      <a:pt x="27" y="1395"/>
                      <a:pt x="0" y="1348"/>
                      <a:pt x="0" y="1298"/>
                    </a:cubicBezTo>
                    <a:lnTo>
                      <a:pt x="0" y="530"/>
                    </a:lnTo>
                    <a:cubicBezTo>
                      <a:pt x="0" y="480"/>
                      <a:pt x="27" y="433"/>
                      <a:pt x="70" y="408"/>
                    </a:cubicBezTo>
                    <a:lnTo>
                      <a:pt x="736" y="24"/>
                    </a:lnTo>
                    <a:cubicBezTo>
                      <a:pt x="778" y="0"/>
                      <a:pt x="834" y="0"/>
                      <a:pt x="876" y="24"/>
                    </a:cubicBezTo>
                    <a:lnTo>
                      <a:pt x="1542" y="408"/>
                    </a:lnTo>
                    <a:cubicBezTo>
                      <a:pt x="1585" y="433"/>
                      <a:pt x="1612" y="480"/>
                      <a:pt x="1612" y="530"/>
                    </a:cubicBezTo>
                    <a:lnTo>
                      <a:pt x="1612" y="1298"/>
                    </a:lnTo>
                    <a:cubicBezTo>
                      <a:pt x="1612" y="1348"/>
                      <a:pt x="1585" y="1394"/>
                      <a:pt x="1542" y="1420"/>
                    </a:cubicBezTo>
                    <a:lnTo>
                      <a:pt x="876" y="1804"/>
                    </a:lnTo>
                    <a:cubicBezTo>
                      <a:pt x="855" y="1816"/>
                      <a:pt x="831" y="1823"/>
                      <a:pt x="806" y="18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
              <p:cNvSpPr>
                <a:spLocks/>
              </p:cNvSpPr>
              <p:nvPr/>
            </p:nvSpPr>
            <p:spPr bwMode="auto">
              <a:xfrm>
                <a:off x="4240801" y="6015843"/>
                <a:ext cx="62232" cy="66951"/>
              </a:xfrm>
              <a:custGeom>
                <a:avLst/>
                <a:gdLst>
                  <a:gd name="T0" fmla="*/ 353 w 684"/>
                  <a:gd name="T1" fmla="*/ 737 h 737"/>
                  <a:gd name="T2" fmla="*/ 0 w 684"/>
                  <a:gd name="T3" fmla="*/ 491 h 737"/>
                  <a:gd name="T4" fmla="*/ 19 w 684"/>
                  <a:gd name="T5" fmla="*/ 472 h 737"/>
                  <a:gd name="T6" fmla="*/ 105 w 684"/>
                  <a:gd name="T7" fmla="*/ 472 h 737"/>
                  <a:gd name="T8" fmla="*/ 125 w 684"/>
                  <a:gd name="T9" fmla="*/ 488 h 737"/>
                  <a:gd name="T10" fmla="*/ 353 w 684"/>
                  <a:gd name="T11" fmla="*/ 620 h 737"/>
                  <a:gd name="T12" fmla="*/ 552 w 684"/>
                  <a:gd name="T13" fmla="*/ 514 h 737"/>
                  <a:gd name="T14" fmla="*/ 318 w 684"/>
                  <a:gd name="T15" fmla="*/ 418 h 737"/>
                  <a:gd name="T16" fmla="*/ 23 w 684"/>
                  <a:gd name="T17" fmla="*/ 214 h 737"/>
                  <a:gd name="T18" fmla="*/ 326 w 684"/>
                  <a:gd name="T19" fmla="*/ 0 h 737"/>
                  <a:gd name="T20" fmla="*/ 658 w 684"/>
                  <a:gd name="T21" fmla="*/ 232 h 737"/>
                  <a:gd name="T22" fmla="*/ 653 w 684"/>
                  <a:gd name="T23" fmla="*/ 247 h 737"/>
                  <a:gd name="T24" fmla="*/ 639 w 684"/>
                  <a:gd name="T25" fmla="*/ 253 h 737"/>
                  <a:gd name="T26" fmla="*/ 552 w 684"/>
                  <a:gd name="T27" fmla="*/ 253 h 737"/>
                  <a:gd name="T28" fmla="*/ 534 w 684"/>
                  <a:gd name="T29" fmla="*/ 238 h 737"/>
                  <a:gd name="T30" fmla="*/ 326 w 684"/>
                  <a:gd name="T31" fmla="*/ 117 h 737"/>
                  <a:gd name="T32" fmla="*/ 155 w 684"/>
                  <a:gd name="T33" fmla="*/ 210 h 737"/>
                  <a:gd name="T34" fmla="*/ 383 w 684"/>
                  <a:gd name="T35" fmla="*/ 300 h 737"/>
                  <a:gd name="T36" fmla="*/ 684 w 684"/>
                  <a:gd name="T37" fmla="*/ 509 h 737"/>
                  <a:gd name="T38" fmla="*/ 353 w 684"/>
                  <a:gd name="T39"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4" h="737">
                    <a:moveTo>
                      <a:pt x="353" y="737"/>
                    </a:moveTo>
                    <a:cubicBezTo>
                      <a:pt x="61" y="737"/>
                      <a:pt x="0" y="603"/>
                      <a:pt x="0" y="491"/>
                    </a:cubicBezTo>
                    <a:cubicBezTo>
                      <a:pt x="0" y="481"/>
                      <a:pt x="9" y="472"/>
                      <a:pt x="19" y="472"/>
                    </a:cubicBezTo>
                    <a:lnTo>
                      <a:pt x="105" y="472"/>
                    </a:lnTo>
                    <a:cubicBezTo>
                      <a:pt x="115" y="472"/>
                      <a:pt x="123" y="479"/>
                      <a:pt x="125" y="488"/>
                    </a:cubicBezTo>
                    <a:cubicBezTo>
                      <a:pt x="138" y="576"/>
                      <a:pt x="176" y="620"/>
                      <a:pt x="353" y="620"/>
                    </a:cubicBezTo>
                    <a:cubicBezTo>
                      <a:pt x="493" y="620"/>
                      <a:pt x="552" y="589"/>
                      <a:pt x="552" y="514"/>
                    </a:cubicBezTo>
                    <a:cubicBezTo>
                      <a:pt x="552" y="471"/>
                      <a:pt x="536" y="439"/>
                      <a:pt x="318" y="418"/>
                    </a:cubicBezTo>
                    <a:cubicBezTo>
                      <a:pt x="135" y="400"/>
                      <a:pt x="23" y="360"/>
                      <a:pt x="23" y="214"/>
                    </a:cubicBezTo>
                    <a:cubicBezTo>
                      <a:pt x="23" y="80"/>
                      <a:pt x="136" y="0"/>
                      <a:pt x="326" y="0"/>
                    </a:cubicBezTo>
                    <a:cubicBezTo>
                      <a:pt x="539" y="0"/>
                      <a:pt x="645" y="74"/>
                      <a:pt x="658" y="232"/>
                    </a:cubicBezTo>
                    <a:cubicBezTo>
                      <a:pt x="659" y="238"/>
                      <a:pt x="657" y="243"/>
                      <a:pt x="653" y="247"/>
                    </a:cubicBezTo>
                    <a:cubicBezTo>
                      <a:pt x="649" y="251"/>
                      <a:pt x="644" y="253"/>
                      <a:pt x="639" y="253"/>
                    </a:cubicBezTo>
                    <a:lnTo>
                      <a:pt x="552" y="253"/>
                    </a:lnTo>
                    <a:cubicBezTo>
                      <a:pt x="543" y="253"/>
                      <a:pt x="536" y="247"/>
                      <a:pt x="534" y="238"/>
                    </a:cubicBezTo>
                    <a:cubicBezTo>
                      <a:pt x="513" y="146"/>
                      <a:pt x="463" y="117"/>
                      <a:pt x="326" y="117"/>
                    </a:cubicBezTo>
                    <a:cubicBezTo>
                      <a:pt x="173" y="117"/>
                      <a:pt x="155" y="170"/>
                      <a:pt x="155" y="210"/>
                    </a:cubicBezTo>
                    <a:cubicBezTo>
                      <a:pt x="155" y="258"/>
                      <a:pt x="176" y="273"/>
                      <a:pt x="383" y="300"/>
                    </a:cubicBezTo>
                    <a:cubicBezTo>
                      <a:pt x="587" y="327"/>
                      <a:pt x="684" y="365"/>
                      <a:pt x="684" y="509"/>
                    </a:cubicBezTo>
                    <a:cubicBezTo>
                      <a:pt x="684" y="654"/>
                      <a:pt x="563" y="737"/>
                      <a:pt x="353"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
              <p:cNvSpPr>
                <a:spLocks noEditPoints="1"/>
              </p:cNvSpPr>
              <p:nvPr/>
            </p:nvSpPr>
            <p:spPr bwMode="auto">
              <a:xfrm>
                <a:off x="4336656" y="5998147"/>
                <a:ext cx="23300" cy="23300"/>
              </a:xfrm>
              <a:custGeom>
                <a:avLst/>
                <a:gdLst>
                  <a:gd name="T0" fmla="*/ 107 w 257"/>
                  <a:gd name="T1" fmla="*/ 120 h 257"/>
                  <a:gd name="T2" fmla="*/ 130 w 257"/>
                  <a:gd name="T3" fmla="*/ 120 h 257"/>
                  <a:gd name="T4" fmla="*/ 151 w 257"/>
                  <a:gd name="T5" fmla="*/ 99 h 257"/>
                  <a:gd name="T6" fmla="*/ 130 w 257"/>
                  <a:gd name="T7" fmla="*/ 79 h 257"/>
                  <a:gd name="T8" fmla="*/ 107 w 257"/>
                  <a:gd name="T9" fmla="*/ 79 h 257"/>
                  <a:gd name="T10" fmla="*/ 107 w 257"/>
                  <a:gd name="T11" fmla="*/ 120 h 257"/>
                  <a:gd name="T12" fmla="*/ 80 w 257"/>
                  <a:gd name="T13" fmla="*/ 56 h 257"/>
                  <a:gd name="T14" fmla="*/ 130 w 257"/>
                  <a:gd name="T15" fmla="*/ 56 h 257"/>
                  <a:gd name="T16" fmla="*/ 180 w 257"/>
                  <a:gd name="T17" fmla="*/ 94 h 257"/>
                  <a:gd name="T18" fmla="*/ 153 w 257"/>
                  <a:gd name="T19" fmla="*/ 130 h 257"/>
                  <a:gd name="T20" fmla="*/ 176 w 257"/>
                  <a:gd name="T21" fmla="*/ 162 h 257"/>
                  <a:gd name="T22" fmla="*/ 184 w 257"/>
                  <a:gd name="T23" fmla="*/ 200 h 257"/>
                  <a:gd name="T24" fmla="*/ 153 w 257"/>
                  <a:gd name="T25" fmla="*/ 200 h 257"/>
                  <a:gd name="T26" fmla="*/ 148 w 257"/>
                  <a:gd name="T27" fmla="*/ 155 h 257"/>
                  <a:gd name="T28" fmla="*/ 133 w 257"/>
                  <a:gd name="T29" fmla="*/ 143 h 257"/>
                  <a:gd name="T30" fmla="*/ 108 w 257"/>
                  <a:gd name="T31" fmla="*/ 143 h 257"/>
                  <a:gd name="T32" fmla="*/ 108 w 257"/>
                  <a:gd name="T33" fmla="*/ 200 h 257"/>
                  <a:gd name="T34" fmla="*/ 80 w 257"/>
                  <a:gd name="T35" fmla="*/ 200 h 257"/>
                  <a:gd name="T36" fmla="*/ 80 w 257"/>
                  <a:gd name="T37" fmla="*/ 56 h 257"/>
                  <a:gd name="T38" fmla="*/ 21 w 257"/>
                  <a:gd name="T39" fmla="*/ 128 h 257"/>
                  <a:gd name="T40" fmla="*/ 128 w 257"/>
                  <a:gd name="T41" fmla="*/ 236 h 257"/>
                  <a:gd name="T42" fmla="*/ 236 w 257"/>
                  <a:gd name="T43" fmla="*/ 128 h 257"/>
                  <a:gd name="T44" fmla="*/ 128 w 257"/>
                  <a:gd name="T45" fmla="*/ 21 h 257"/>
                  <a:gd name="T46" fmla="*/ 21 w 257"/>
                  <a:gd name="T47" fmla="*/ 128 h 257"/>
                  <a:gd name="T48" fmla="*/ 257 w 257"/>
                  <a:gd name="T49" fmla="*/ 128 h 257"/>
                  <a:gd name="T50" fmla="*/ 128 w 257"/>
                  <a:gd name="T51" fmla="*/ 257 h 257"/>
                  <a:gd name="T52" fmla="*/ 0 w 257"/>
                  <a:gd name="T53" fmla="*/ 128 h 257"/>
                  <a:gd name="T54" fmla="*/ 128 w 257"/>
                  <a:gd name="T55" fmla="*/ 0 h 257"/>
                  <a:gd name="T56" fmla="*/ 257 w 257"/>
                  <a:gd name="T57"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57">
                    <a:moveTo>
                      <a:pt x="107" y="120"/>
                    </a:moveTo>
                    <a:lnTo>
                      <a:pt x="130" y="120"/>
                    </a:lnTo>
                    <a:cubicBezTo>
                      <a:pt x="148" y="120"/>
                      <a:pt x="151" y="107"/>
                      <a:pt x="151" y="99"/>
                    </a:cubicBezTo>
                    <a:cubicBezTo>
                      <a:pt x="151" y="79"/>
                      <a:pt x="138" y="79"/>
                      <a:pt x="130" y="79"/>
                    </a:cubicBezTo>
                    <a:lnTo>
                      <a:pt x="107" y="79"/>
                    </a:lnTo>
                    <a:lnTo>
                      <a:pt x="107" y="120"/>
                    </a:lnTo>
                    <a:close/>
                    <a:moveTo>
                      <a:pt x="80" y="56"/>
                    </a:moveTo>
                    <a:lnTo>
                      <a:pt x="130" y="56"/>
                    </a:lnTo>
                    <a:cubicBezTo>
                      <a:pt x="147" y="56"/>
                      <a:pt x="180" y="56"/>
                      <a:pt x="180" y="94"/>
                    </a:cubicBezTo>
                    <a:cubicBezTo>
                      <a:pt x="180" y="121"/>
                      <a:pt x="163" y="126"/>
                      <a:pt x="153" y="130"/>
                    </a:cubicBezTo>
                    <a:cubicBezTo>
                      <a:pt x="172" y="131"/>
                      <a:pt x="174" y="144"/>
                      <a:pt x="176" y="162"/>
                    </a:cubicBezTo>
                    <a:cubicBezTo>
                      <a:pt x="178" y="174"/>
                      <a:pt x="180" y="194"/>
                      <a:pt x="184" y="200"/>
                    </a:cubicBezTo>
                    <a:lnTo>
                      <a:pt x="153" y="200"/>
                    </a:lnTo>
                    <a:cubicBezTo>
                      <a:pt x="153" y="194"/>
                      <a:pt x="148" y="157"/>
                      <a:pt x="148" y="155"/>
                    </a:cubicBezTo>
                    <a:cubicBezTo>
                      <a:pt x="146" y="147"/>
                      <a:pt x="143" y="143"/>
                      <a:pt x="133" y="143"/>
                    </a:cubicBezTo>
                    <a:lnTo>
                      <a:pt x="108" y="143"/>
                    </a:lnTo>
                    <a:lnTo>
                      <a:pt x="108" y="200"/>
                    </a:lnTo>
                    <a:lnTo>
                      <a:pt x="80" y="200"/>
                    </a:lnTo>
                    <a:lnTo>
                      <a:pt x="80" y="56"/>
                    </a:lnTo>
                    <a:close/>
                    <a:moveTo>
                      <a:pt x="21" y="128"/>
                    </a:moveTo>
                    <a:cubicBezTo>
                      <a:pt x="21" y="188"/>
                      <a:pt x="69" y="236"/>
                      <a:pt x="128" y="236"/>
                    </a:cubicBezTo>
                    <a:cubicBezTo>
                      <a:pt x="188" y="236"/>
                      <a:pt x="236" y="187"/>
                      <a:pt x="236" y="128"/>
                    </a:cubicBezTo>
                    <a:cubicBezTo>
                      <a:pt x="236" y="68"/>
                      <a:pt x="187" y="21"/>
                      <a:pt x="128" y="21"/>
                    </a:cubicBezTo>
                    <a:cubicBezTo>
                      <a:pt x="70" y="21"/>
                      <a:pt x="21" y="68"/>
                      <a:pt x="21" y="128"/>
                    </a:cubicBezTo>
                    <a:moveTo>
                      <a:pt x="257" y="128"/>
                    </a:moveTo>
                    <a:cubicBezTo>
                      <a:pt x="257" y="199"/>
                      <a:pt x="199" y="257"/>
                      <a:pt x="128" y="257"/>
                    </a:cubicBezTo>
                    <a:cubicBezTo>
                      <a:pt x="58" y="257"/>
                      <a:pt x="0" y="200"/>
                      <a:pt x="0" y="128"/>
                    </a:cubicBezTo>
                    <a:cubicBezTo>
                      <a:pt x="0" y="56"/>
                      <a:pt x="60" y="0"/>
                      <a:pt x="128" y="0"/>
                    </a:cubicBezTo>
                    <a:cubicBezTo>
                      <a:pt x="198" y="0"/>
                      <a:pt x="257" y="56"/>
                      <a:pt x="257"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p:cNvSpPr/>
            <p:nvPr/>
          </p:nvSpPr>
          <p:spPr>
            <a:xfrm>
              <a:off x="3735222" y="5441855"/>
              <a:ext cx="3318287"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p:cNvSpPr txBox="1"/>
            <p:nvPr/>
          </p:nvSpPr>
          <p:spPr>
            <a:xfrm>
              <a:off x="4777905" y="5642349"/>
              <a:ext cx="2152641"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NodeReceiver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Node.JS Receiver App</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59" name="Node JS Receive Arrow"/>
          <p:cNvSpPr/>
          <p:nvPr/>
        </p:nvSpPr>
        <p:spPr>
          <a:xfrm rot="5400000">
            <a:off x="6146248" y="5042154"/>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grpSp>
        <p:nvGrpSpPr>
          <p:cNvPr id="21" name=".net Receiver App"/>
          <p:cNvGrpSpPr/>
          <p:nvPr/>
        </p:nvGrpSpPr>
        <p:grpSpPr>
          <a:xfrm>
            <a:off x="7177006" y="5441855"/>
            <a:ext cx="4667394" cy="955877"/>
            <a:chOff x="7177006" y="5441855"/>
            <a:chExt cx="4667394" cy="955877"/>
          </a:xfrm>
        </p:grpSpPr>
        <p:sp>
          <p:nvSpPr>
            <p:cNvPr id="170" name="Rectangle 169"/>
            <p:cNvSpPr/>
            <p:nvPr/>
          </p:nvSpPr>
          <p:spPr>
            <a:xfrm>
              <a:off x="7177006" y="5441855"/>
              <a:ext cx="4667394" cy="95587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TextBox 170"/>
            <p:cNvSpPr txBox="1"/>
            <p:nvPr/>
          </p:nvSpPr>
          <p:spPr>
            <a:xfrm>
              <a:off x="8219689" y="5642349"/>
              <a:ext cx="2920864"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DotNetReceiver</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.NET C# Console App Receiver</a:t>
              </a:r>
              <a:endParaRPr lang="en-US" sz="1600" b="1" dirty="0">
                <a:solidFill>
                  <a:srgbClr val="006FD4"/>
                </a:solidFill>
                <a:latin typeface="Segoe UI" panose="020B0502040204020203" pitchFamily="34" charset="0"/>
                <a:cs typeface="Segoe UI" panose="020B0502040204020203" pitchFamily="34" charset="0"/>
              </a:endParaRPr>
            </a:p>
          </p:txBody>
        </p:sp>
        <p:sp>
          <p:nvSpPr>
            <p:cNvPr id="179" name="Freeform 178"/>
            <p:cNvSpPr/>
            <p:nvPr/>
          </p:nvSpPr>
          <p:spPr>
            <a:xfrm>
              <a:off x="7363063" y="5773901"/>
              <a:ext cx="677042" cy="305600"/>
            </a:xfrm>
            <a:custGeom>
              <a:avLst/>
              <a:gdLst/>
              <a:ahLst/>
              <a:cxnLst/>
              <a:rect l="l" t="t" r="r" b="b"/>
              <a:pathLst>
                <a:path w="332854" h="150242">
                  <a:moveTo>
                    <a:pt x="8930" y="131489"/>
                  </a:moveTo>
                  <a:cubicBezTo>
                    <a:pt x="11460" y="131489"/>
                    <a:pt x="13618" y="132326"/>
                    <a:pt x="15404" y="134001"/>
                  </a:cubicBezTo>
                  <a:cubicBezTo>
                    <a:pt x="17190" y="135675"/>
                    <a:pt x="18083" y="137814"/>
                    <a:pt x="18083" y="140419"/>
                  </a:cubicBezTo>
                  <a:cubicBezTo>
                    <a:pt x="18083" y="142949"/>
                    <a:pt x="17190" y="145088"/>
                    <a:pt x="15404" y="146837"/>
                  </a:cubicBezTo>
                  <a:cubicBezTo>
                    <a:pt x="13618" y="148586"/>
                    <a:pt x="11460" y="149460"/>
                    <a:pt x="8930" y="149460"/>
                  </a:cubicBezTo>
                  <a:cubicBezTo>
                    <a:pt x="6400" y="149460"/>
                    <a:pt x="4279" y="148586"/>
                    <a:pt x="2568" y="146837"/>
                  </a:cubicBezTo>
                  <a:cubicBezTo>
                    <a:pt x="856" y="145088"/>
                    <a:pt x="0" y="142949"/>
                    <a:pt x="0" y="140419"/>
                  </a:cubicBezTo>
                  <a:cubicBezTo>
                    <a:pt x="0" y="137814"/>
                    <a:pt x="856" y="135675"/>
                    <a:pt x="2568" y="134001"/>
                  </a:cubicBezTo>
                  <a:cubicBezTo>
                    <a:pt x="4279" y="132326"/>
                    <a:pt x="6400" y="131489"/>
                    <a:pt x="8930" y="131489"/>
                  </a:cubicBezTo>
                  <a:close/>
                  <a:moveTo>
                    <a:pt x="215876" y="39737"/>
                  </a:moveTo>
                  <a:cubicBezTo>
                    <a:pt x="205160" y="39737"/>
                    <a:pt x="196286" y="43327"/>
                    <a:pt x="189254" y="50508"/>
                  </a:cubicBezTo>
                  <a:cubicBezTo>
                    <a:pt x="182222" y="57689"/>
                    <a:pt x="177887" y="67977"/>
                    <a:pt x="176250" y="81371"/>
                  </a:cubicBezTo>
                  <a:lnTo>
                    <a:pt x="249697" y="81371"/>
                  </a:lnTo>
                  <a:cubicBezTo>
                    <a:pt x="249250" y="68200"/>
                    <a:pt x="246088" y="57968"/>
                    <a:pt x="240209" y="50676"/>
                  </a:cubicBezTo>
                  <a:cubicBezTo>
                    <a:pt x="234330" y="43383"/>
                    <a:pt x="226219" y="39737"/>
                    <a:pt x="215876" y="39737"/>
                  </a:cubicBezTo>
                  <a:close/>
                  <a:moveTo>
                    <a:pt x="216322" y="30361"/>
                  </a:moveTo>
                  <a:cubicBezTo>
                    <a:pt x="230535" y="30361"/>
                    <a:pt x="241437" y="35346"/>
                    <a:pt x="249027" y="45318"/>
                  </a:cubicBezTo>
                  <a:cubicBezTo>
                    <a:pt x="256617" y="55289"/>
                    <a:pt x="260412" y="68907"/>
                    <a:pt x="260412" y="86171"/>
                  </a:cubicBezTo>
                  <a:lnTo>
                    <a:pt x="260412" y="90748"/>
                  </a:lnTo>
                  <a:lnTo>
                    <a:pt x="175804" y="90748"/>
                  </a:lnTo>
                  <a:cubicBezTo>
                    <a:pt x="175804" y="106449"/>
                    <a:pt x="179431" y="118727"/>
                    <a:pt x="186687" y="127582"/>
                  </a:cubicBezTo>
                  <a:cubicBezTo>
                    <a:pt x="193942" y="136438"/>
                    <a:pt x="203895" y="140865"/>
                    <a:pt x="216545" y="140865"/>
                  </a:cubicBezTo>
                  <a:cubicBezTo>
                    <a:pt x="229345" y="140865"/>
                    <a:pt x="241846" y="136140"/>
                    <a:pt x="254050" y="126690"/>
                  </a:cubicBezTo>
                  <a:lnTo>
                    <a:pt x="254050" y="137628"/>
                  </a:lnTo>
                  <a:cubicBezTo>
                    <a:pt x="242218" y="146037"/>
                    <a:pt x="229010" y="150242"/>
                    <a:pt x="214424" y="150242"/>
                  </a:cubicBezTo>
                  <a:cubicBezTo>
                    <a:pt x="199691" y="150242"/>
                    <a:pt x="187784" y="144958"/>
                    <a:pt x="178706" y="134391"/>
                  </a:cubicBezTo>
                  <a:cubicBezTo>
                    <a:pt x="169627" y="123825"/>
                    <a:pt x="165088" y="108905"/>
                    <a:pt x="165088" y="89631"/>
                  </a:cubicBezTo>
                  <a:cubicBezTo>
                    <a:pt x="165088" y="72963"/>
                    <a:pt x="169832" y="58917"/>
                    <a:pt x="179320" y="47494"/>
                  </a:cubicBezTo>
                  <a:cubicBezTo>
                    <a:pt x="188807" y="36072"/>
                    <a:pt x="201142" y="30361"/>
                    <a:pt x="216322" y="30361"/>
                  </a:cubicBezTo>
                  <a:close/>
                  <a:moveTo>
                    <a:pt x="99306" y="30361"/>
                  </a:moveTo>
                  <a:cubicBezTo>
                    <a:pt x="111659" y="30361"/>
                    <a:pt x="121109" y="34472"/>
                    <a:pt x="127658" y="42695"/>
                  </a:cubicBezTo>
                  <a:cubicBezTo>
                    <a:pt x="134206" y="50917"/>
                    <a:pt x="137480" y="62656"/>
                    <a:pt x="137480" y="77911"/>
                  </a:cubicBezTo>
                  <a:lnTo>
                    <a:pt x="137480" y="147451"/>
                  </a:lnTo>
                  <a:lnTo>
                    <a:pt x="127211" y="147451"/>
                  </a:lnTo>
                  <a:lnTo>
                    <a:pt x="127211" y="80925"/>
                  </a:lnTo>
                  <a:cubicBezTo>
                    <a:pt x="127211" y="53466"/>
                    <a:pt x="117314" y="39737"/>
                    <a:pt x="97520" y="39737"/>
                  </a:cubicBezTo>
                  <a:cubicBezTo>
                    <a:pt x="86507" y="39737"/>
                    <a:pt x="77465" y="43774"/>
                    <a:pt x="70396" y="51848"/>
                  </a:cubicBezTo>
                  <a:cubicBezTo>
                    <a:pt x="63327" y="59921"/>
                    <a:pt x="59792" y="69912"/>
                    <a:pt x="59792" y="81818"/>
                  </a:cubicBezTo>
                  <a:lnTo>
                    <a:pt x="59792" y="147451"/>
                  </a:lnTo>
                  <a:lnTo>
                    <a:pt x="49523" y="147451"/>
                  </a:lnTo>
                  <a:lnTo>
                    <a:pt x="49523" y="33151"/>
                  </a:lnTo>
                  <a:lnTo>
                    <a:pt x="59792" y="33151"/>
                  </a:lnTo>
                  <a:lnTo>
                    <a:pt x="59792" y="53913"/>
                  </a:lnTo>
                  <a:lnTo>
                    <a:pt x="60239" y="53913"/>
                  </a:lnTo>
                  <a:cubicBezTo>
                    <a:pt x="68573" y="38211"/>
                    <a:pt x="81595" y="30361"/>
                    <a:pt x="99306" y="30361"/>
                  </a:cubicBezTo>
                  <a:close/>
                  <a:moveTo>
                    <a:pt x="302717" y="0"/>
                  </a:moveTo>
                  <a:lnTo>
                    <a:pt x="302717" y="33151"/>
                  </a:lnTo>
                  <a:lnTo>
                    <a:pt x="332854" y="33151"/>
                  </a:lnTo>
                  <a:lnTo>
                    <a:pt x="332854" y="42527"/>
                  </a:lnTo>
                  <a:lnTo>
                    <a:pt x="302717" y="42527"/>
                  </a:lnTo>
                  <a:lnTo>
                    <a:pt x="302717" y="117983"/>
                  </a:lnTo>
                  <a:cubicBezTo>
                    <a:pt x="302717" y="125871"/>
                    <a:pt x="303963" y="131582"/>
                    <a:pt x="306456" y="135117"/>
                  </a:cubicBezTo>
                  <a:cubicBezTo>
                    <a:pt x="308949" y="138652"/>
                    <a:pt x="313172" y="140419"/>
                    <a:pt x="319125" y="140419"/>
                  </a:cubicBezTo>
                  <a:cubicBezTo>
                    <a:pt x="323367" y="140419"/>
                    <a:pt x="327943" y="139042"/>
                    <a:pt x="332854" y="136289"/>
                  </a:cubicBezTo>
                  <a:lnTo>
                    <a:pt x="332854" y="145888"/>
                  </a:lnTo>
                  <a:cubicBezTo>
                    <a:pt x="327497" y="148418"/>
                    <a:pt x="322474" y="149683"/>
                    <a:pt x="317786" y="149683"/>
                  </a:cubicBezTo>
                  <a:cubicBezTo>
                    <a:pt x="300894" y="149683"/>
                    <a:pt x="292448" y="139563"/>
                    <a:pt x="292448" y="119323"/>
                  </a:cubicBezTo>
                  <a:lnTo>
                    <a:pt x="292448" y="42527"/>
                  </a:lnTo>
                  <a:lnTo>
                    <a:pt x="271909" y="42527"/>
                  </a:lnTo>
                  <a:lnTo>
                    <a:pt x="271909" y="33151"/>
                  </a:lnTo>
                  <a:lnTo>
                    <a:pt x="292448" y="33151"/>
                  </a:lnTo>
                  <a:lnTo>
                    <a:pt x="292448" y="3460"/>
                  </a:lnTo>
                  <a:cubicBezTo>
                    <a:pt x="294085" y="2865"/>
                    <a:pt x="295796" y="2269"/>
                    <a:pt x="297582" y="1674"/>
                  </a:cubicBezTo>
                  <a:cubicBezTo>
                    <a:pt x="299368" y="1153"/>
                    <a:pt x="301080" y="595"/>
                    <a:pt x="302717"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p:cNvSpPr>
            <a:spLocks noGrp="1"/>
          </p:cNvSpPr>
          <p:nvPr>
            <p:ph type="title" idx="4294967295"/>
          </p:nvPr>
        </p:nvSpPr>
        <p:spPr>
          <a:xfrm>
            <a:off x="0" y="166688"/>
            <a:ext cx="3046413" cy="1325562"/>
          </a:xfrm>
        </p:spPr>
        <p:txBody>
          <a:bodyPr anchor="t">
            <a:normAutofit/>
          </a:bodyPr>
          <a:lstStyle/>
          <a:p>
            <a:r>
              <a:rPr lang="en-US" sz="2000" dirty="0" smtClean="0"/>
              <a:t>Solution</a:t>
            </a:r>
            <a:br>
              <a:rPr lang="en-US" sz="2000" dirty="0" smtClean="0"/>
            </a:br>
            <a:r>
              <a:rPr lang="en-US" sz="2000" dirty="0" smtClean="0"/>
              <a:t>ARCHITECTURE</a:t>
            </a:r>
            <a:endParaRPr lang="en-US" sz="2000" dirty="0"/>
          </a:p>
        </p:txBody>
      </p:sp>
      <p:sp>
        <p:nvSpPr>
          <p:cNvPr id="176" name=".NET Receive Arrow"/>
          <p:cNvSpPr/>
          <p:nvPr/>
        </p:nvSpPr>
        <p:spPr>
          <a:xfrm rot="5400000">
            <a:off x="7666790" y="5042155"/>
            <a:ext cx="102261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175" name=".NET ChkPt Arrow"/>
          <p:cNvSpPr/>
          <p:nvPr/>
        </p:nvSpPr>
        <p:spPr>
          <a:xfrm rot="16200000">
            <a:off x="10474566" y="5012341"/>
            <a:ext cx="103455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err="1" smtClean="0"/>
              <a:t>ChkPt</a:t>
            </a:r>
            <a:endParaRPr lang="en-US" sz="1100" dirty="0"/>
          </a:p>
        </p:txBody>
      </p:sp>
      <p:sp>
        <p:nvSpPr>
          <p:cNvPr id="44" name="Stream Analytics Logging Arrow"/>
          <p:cNvSpPr/>
          <p:nvPr/>
        </p:nvSpPr>
        <p:spPr>
          <a:xfrm rot="16200000">
            <a:off x="10186291" y="3047520"/>
            <a:ext cx="161110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a:t>
            </a:r>
            <a:r>
              <a:rPr lang="en-US" sz="1100" dirty="0"/>
              <a:t>g</a:t>
            </a:r>
            <a:endParaRPr lang="en-US" sz="1100" dirty="0" smtClean="0"/>
          </a:p>
        </p:txBody>
      </p:sp>
      <p:sp>
        <p:nvSpPr>
          <p:cNvPr id="36" name="Web Site Devices Listen Arrow"/>
          <p:cNvSpPr/>
          <p:nvPr/>
        </p:nvSpPr>
        <p:spPr>
          <a:xfrm rot="16200000">
            <a:off x="7241340" y="3047520"/>
            <a:ext cx="161110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Receive</a:t>
            </a:r>
            <a:endParaRPr lang="en-US" sz="1100" dirty="0"/>
          </a:p>
        </p:txBody>
      </p:sp>
      <p:sp>
        <p:nvSpPr>
          <p:cNvPr id="33" name="Stream Analytics Send Arrow"/>
          <p:cNvSpPr/>
          <p:nvPr/>
        </p:nvSpPr>
        <p:spPr>
          <a:xfrm rot="16200000">
            <a:off x="7609568" y="1715692"/>
            <a:ext cx="874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Tree>
    <p:extLst>
      <p:ext uri="{BB962C8B-B14F-4D97-AF65-F5344CB8AC3E}">
        <p14:creationId xmlns:p14="http://schemas.microsoft.com/office/powerpoint/2010/main" val="410282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10" grpId="0" animBg="1"/>
      <p:bldP spid="159" grpId="0" animBg="1"/>
      <p:bldP spid="176" grpId="0" animBg="1"/>
      <p:bldP spid="175" grpId="0" animBg="1"/>
      <p:bldP spid="44" grpId="0" animBg="1"/>
      <p:bldP spid="36" grpId="0" animBg="1"/>
      <p:bldP spid="33"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overview</a:t>
            </a:r>
            <a:endParaRPr lang="en-US" dirty="0"/>
          </a:p>
        </p:txBody>
      </p:sp>
      <p:grpSp>
        <p:nvGrpSpPr>
          <p:cNvPr id="51" name="Group 50"/>
          <p:cNvGrpSpPr/>
          <p:nvPr/>
        </p:nvGrpSpPr>
        <p:grpSpPr>
          <a:xfrm>
            <a:off x="1002280" y="1898968"/>
            <a:ext cx="10156959" cy="3600436"/>
            <a:chOff x="816889" y="1898968"/>
            <a:chExt cx="10156959" cy="3600436"/>
          </a:xfrm>
        </p:grpSpPr>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889" y="2691170"/>
              <a:ext cx="2673374" cy="2346569"/>
            </a:xfrm>
            <a:prstGeom prst="rect">
              <a:avLst/>
            </a:prstGeom>
          </p:spPr>
        </p:pic>
        <p:sp>
          <p:nvSpPr>
            <p:cNvPr id="45" name="RSS Icon"/>
            <p:cNvSpPr>
              <a:spLocks noChangeAspect="1"/>
            </p:cNvSpPr>
            <p:nvPr/>
          </p:nvSpPr>
          <p:spPr>
            <a:xfrm rot="2700000" flipH="1">
              <a:off x="3807774" y="4045477"/>
              <a:ext cx="391418" cy="393263"/>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4341628" y="2721300"/>
              <a:ext cx="1481298" cy="1010890"/>
              <a:chOff x="4774200" y="4185244"/>
              <a:chExt cx="2651535" cy="1809502"/>
            </a:xfrm>
          </p:grpSpPr>
          <p:grpSp>
            <p:nvGrpSpPr>
              <p:cNvPr id="41" name="Particle Logo"/>
              <p:cNvGrpSpPr>
                <a:grpSpLocks noChangeAspect="1"/>
              </p:cNvGrpSpPr>
              <p:nvPr/>
            </p:nvGrpSpPr>
            <p:grpSpPr>
              <a:xfrm>
                <a:off x="5457759" y="4606848"/>
                <a:ext cx="1284416" cy="1185750"/>
                <a:chOff x="3070224" y="496888"/>
                <a:chExt cx="6059488" cy="5594017"/>
              </a:xfrm>
            </p:grpSpPr>
            <p:sp>
              <p:nvSpPr>
                <p:cNvPr id="39"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42"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4" name="Group 13"/>
            <p:cNvGrpSpPr/>
            <p:nvPr/>
          </p:nvGrpSpPr>
          <p:grpSpPr>
            <a:xfrm>
              <a:off x="4341507" y="3894134"/>
              <a:ext cx="1481541" cy="1249232"/>
              <a:chOff x="4545987" y="4157821"/>
              <a:chExt cx="1687963" cy="1423286"/>
            </a:xfrm>
          </p:grpSpPr>
          <p:sp>
            <p:nvSpPr>
              <p:cNvPr id="3" name="TextBox 2"/>
              <p:cNvSpPr txBox="1"/>
              <p:nvPr/>
            </p:nvSpPr>
            <p:spPr>
              <a:xfrm>
                <a:off x="4545987" y="4934776"/>
                <a:ext cx="1687963" cy="646331"/>
              </a:xfrm>
              <a:prstGeom prst="rect">
                <a:avLst/>
              </a:prstGeom>
              <a:noFill/>
            </p:spPr>
            <p:txBody>
              <a:bodyPr wrap="none" rtlCol="0">
                <a:spAutoFit/>
              </a:bodyPr>
              <a:lstStyle/>
              <a:p>
                <a:pPr algn="ctr"/>
                <a:r>
                  <a:rPr lang="en-US" dirty="0" err="1" smtClean="0"/>
                  <a:t>PublishWeather</a:t>
                </a:r>
                <a:r>
                  <a:rPr lang="en-US" dirty="0" smtClean="0"/>
                  <a:t/>
                </a:r>
                <a:br>
                  <a:rPr lang="en-US" dirty="0" smtClean="0"/>
                </a:br>
                <a:r>
                  <a:rPr lang="en-US" dirty="0" smtClean="0"/>
                  <a:t>Web Hook</a:t>
                </a:r>
                <a:endParaRPr lang="en-US" dirty="0"/>
              </a:p>
            </p:txBody>
          </p:sp>
          <p:grpSp>
            <p:nvGrpSpPr>
              <p:cNvPr id="13" name="Group 12"/>
              <p:cNvGrpSpPr/>
              <p:nvPr/>
            </p:nvGrpSpPr>
            <p:grpSpPr>
              <a:xfrm>
                <a:off x="5077665" y="4157821"/>
                <a:ext cx="624607" cy="768792"/>
                <a:chOff x="5143344" y="4157821"/>
                <a:chExt cx="624607" cy="768792"/>
              </a:xfrm>
            </p:grpSpPr>
            <p:sp>
              <p:nvSpPr>
                <p:cNvPr id="16"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Right Arrow 14"/>
            <p:cNvSpPr/>
            <p:nvPr/>
          </p:nvSpPr>
          <p:spPr>
            <a:xfrm>
              <a:off x="5723608"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6330658" y="1898968"/>
              <a:ext cx="2686295" cy="1833222"/>
              <a:chOff x="6626796" y="1675448"/>
              <a:chExt cx="2543201" cy="1735569"/>
            </a:xfrm>
          </p:grpSpPr>
          <p:grpSp>
            <p:nvGrpSpPr>
              <p:cNvPr id="17" name="Group 16"/>
              <p:cNvGrpSpPr/>
              <p:nvPr/>
            </p:nvGrpSpPr>
            <p:grpSpPr>
              <a:xfrm>
                <a:off x="6888363" y="2369121"/>
                <a:ext cx="2049259" cy="852036"/>
                <a:chOff x="7402397" y="2990331"/>
                <a:chExt cx="2059214" cy="856174"/>
              </a:xfrm>
              <a:solidFill>
                <a:schemeClr val="accent1"/>
              </a:solidFill>
            </p:grpSpPr>
            <p:sp>
              <p:nvSpPr>
                <p:cNvPr id="29" name="Freeform 28"/>
                <p:cNvSpPr>
                  <a:spLocks/>
                </p:cNvSpPr>
                <p:nvPr/>
              </p:nvSpPr>
              <p:spPr bwMode="auto">
                <a:xfrm>
                  <a:off x="7964390" y="2990331"/>
                  <a:ext cx="935228" cy="599192"/>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 name="Freeform 29"/>
                <p:cNvSpPr/>
                <p:nvPr/>
              </p:nvSpPr>
              <p:spPr>
                <a:xfrm>
                  <a:off x="7402397" y="3626575"/>
                  <a:ext cx="2059214" cy="219930"/>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Cloud Icon 02"/>
              <p:cNvSpPr>
                <a:spLocks noChangeAspect="1"/>
              </p:cNvSpPr>
              <p:nvPr/>
            </p:nvSpPr>
            <p:spPr bwMode="auto">
              <a:xfrm>
                <a:off x="6626796" y="1675448"/>
                <a:ext cx="2543201" cy="1735569"/>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 name="Group 20"/>
            <p:cNvGrpSpPr/>
            <p:nvPr/>
          </p:nvGrpSpPr>
          <p:grpSpPr>
            <a:xfrm>
              <a:off x="6341157" y="3911832"/>
              <a:ext cx="1086462" cy="1231533"/>
              <a:chOff x="7794794" y="3365185"/>
              <a:chExt cx="1237838" cy="1403121"/>
            </a:xfrm>
          </p:grpSpPr>
          <p:sp>
            <p:nvSpPr>
              <p:cNvPr id="33" name="Freeform 32"/>
              <p:cNvSpPr>
                <a:spLocks/>
              </p:cNvSpPr>
              <p:nvPr/>
            </p:nvSpPr>
            <p:spPr bwMode="auto">
              <a:xfrm>
                <a:off x="8043802" y="3365185"/>
                <a:ext cx="739820" cy="748627"/>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34" name="TextBox 33"/>
              <p:cNvSpPr txBox="1"/>
              <p:nvPr/>
            </p:nvSpPr>
            <p:spPr>
              <a:xfrm>
                <a:off x="7794794" y="4121975"/>
                <a:ext cx="1237838" cy="646331"/>
              </a:xfrm>
              <a:prstGeom prst="rect">
                <a:avLst/>
              </a:prstGeom>
              <a:noFill/>
            </p:spPr>
            <p:txBody>
              <a:bodyPr wrap="none" rtlCol="0">
                <a:spAutoFit/>
              </a:bodyPr>
              <a:lstStyle/>
              <a:p>
                <a:pPr algn="ctr"/>
                <a:r>
                  <a:rPr lang="en-US" dirty="0" err="1" smtClean="0"/>
                  <a:t>DeviceHub</a:t>
                </a:r>
                <a:r>
                  <a:rPr lang="en-US" dirty="0" smtClean="0"/>
                  <a:t/>
                </a:r>
                <a:br>
                  <a:rPr lang="en-US" dirty="0" smtClean="0"/>
                </a:br>
                <a:r>
                  <a:rPr lang="en-US" dirty="0" smtClean="0"/>
                  <a:t>Event Hub</a:t>
                </a:r>
                <a:endParaRPr lang="en-US" dirty="0"/>
              </a:p>
            </p:txBody>
          </p:sp>
        </p:grpSp>
        <p:sp>
          <p:nvSpPr>
            <p:cNvPr id="37" name="Right Arrow 36"/>
            <p:cNvSpPr/>
            <p:nvPr/>
          </p:nvSpPr>
          <p:spPr>
            <a:xfrm>
              <a:off x="7427646" y="4026431"/>
              <a:ext cx="346713"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7606167" y="3909320"/>
              <a:ext cx="1552339" cy="1477170"/>
              <a:chOff x="8803397" y="3362323"/>
              <a:chExt cx="1768625" cy="1682982"/>
            </a:xfrm>
          </p:grpSpPr>
          <p:sp>
            <p:nvSpPr>
              <p:cNvPr id="36" name="Freeform 35"/>
              <p:cNvSpPr>
                <a:spLocks/>
              </p:cNvSpPr>
              <p:nvPr/>
            </p:nvSpPr>
            <p:spPr bwMode="auto">
              <a:xfrm>
                <a:off x="9195092" y="3362323"/>
                <a:ext cx="985228" cy="754454"/>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 name="TextBox 42"/>
              <p:cNvSpPr txBox="1"/>
              <p:nvPr/>
            </p:nvSpPr>
            <p:spPr>
              <a:xfrm>
                <a:off x="8803397" y="4121975"/>
                <a:ext cx="1768625" cy="923330"/>
              </a:xfrm>
              <a:prstGeom prst="rect">
                <a:avLst/>
              </a:prstGeom>
              <a:noFill/>
            </p:spPr>
            <p:txBody>
              <a:bodyPr wrap="none" rtlCol="0">
                <a:spAutoFit/>
              </a:bodyPr>
              <a:lstStyle/>
              <a:p>
                <a:pPr algn="ctr"/>
                <a:r>
                  <a:rPr lang="en-US" dirty="0" err="1" smtClean="0"/>
                  <a:t>PowerBIDump</a:t>
                </a:r>
                <a:r>
                  <a:rPr lang="en-US" dirty="0" smtClean="0"/>
                  <a:t/>
                </a:r>
                <a:br>
                  <a:rPr lang="en-US" dirty="0" smtClean="0"/>
                </a:br>
                <a:r>
                  <a:rPr lang="en-US" dirty="0" smtClean="0"/>
                  <a:t>Stream Analytics</a:t>
                </a:r>
                <a:br>
                  <a:rPr lang="en-US" dirty="0" smtClean="0"/>
                </a:br>
                <a:r>
                  <a:rPr lang="en-US" dirty="0" smtClean="0"/>
                  <a:t>Job</a:t>
                </a:r>
                <a:endParaRPr lang="en-US" dirty="0"/>
              </a:p>
            </p:txBody>
          </p:sp>
        </p:grpSp>
        <p:sp>
          <p:nvSpPr>
            <p:cNvPr id="46" name="Right Arrow 45"/>
            <p:cNvSpPr/>
            <p:nvPr/>
          </p:nvSpPr>
          <p:spPr>
            <a:xfrm>
              <a:off x="9184274"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9913714" y="3909320"/>
              <a:ext cx="667939" cy="659589"/>
              <a:chOff x="9923495" y="2407292"/>
              <a:chExt cx="1017306" cy="1004589"/>
            </a:xfrm>
          </p:grpSpPr>
          <p:sp>
            <p:nvSpPr>
              <p:cNvPr id="47" name="Rectangle 46"/>
              <p:cNvSpPr/>
              <p:nvPr/>
            </p:nvSpPr>
            <p:spPr>
              <a:xfrm>
                <a:off x="9923495" y="2407292"/>
                <a:ext cx="1017306" cy="1004589"/>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a:spLocks noChangeAspect="1"/>
              </p:cNvSpPr>
              <p:nvPr/>
            </p:nvSpPr>
            <p:spPr bwMode="auto">
              <a:xfrm>
                <a:off x="10063552" y="2527151"/>
                <a:ext cx="737192" cy="76487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TextBox 49"/>
            <p:cNvSpPr txBox="1"/>
            <p:nvPr/>
          </p:nvSpPr>
          <p:spPr>
            <a:xfrm>
              <a:off x="9521527" y="4576074"/>
              <a:ext cx="1452321" cy="923330"/>
            </a:xfrm>
            <a:prstGeom prst="rect">
              <a:avLst/>
            </a:prstGeom>
            <a:noFill/>
          </p:spPr>
          <p:txBody>
            <a:bodyPr wrap="none" rtlCol="0">
              <a:spAutoFit/>
            </a:bodyPr>
            <a:lstStyle/>
            <a:p>
              <a:pPr algn="ctr"/>
              <a:r>
                <a:rPr lang="en-US" dirty="0" err="1" smtClean="0"/>
                <a:t>WeatherData</a:t>
              </a:r>
              <a:r>
                <a:rPr lang="en-US" dirty="0" smtClean="0"/>
                <a:t/>
              </a:r>
              <a:br>
                <a:rPr lang="en-US" dirty="0" smtClean="0"/>
              </a:br>
              <a:r>
                <a:rPr lang="en-US" dirty="0" smtClean="0"/>
                <a:t>Power BI</a:t>
              </a:r>
              <a:br>
                <a:rPr lang="en-US" dirty="0" smtClean="0"/>
              </a:br>
              <a:r>
                <a:rPr lang="en-US" dirty="0" smtClean="0"/>
                <a:t>Data Set</a:t>
              </a:r>
              <a:endParaRPr lang="en-US" dirty="0"/>
            </a:p>
          </p:txBody>
        </p:sp>
      </p:grpSp>
    </p:spTree>
    <p:extLst>
      <p:ext uri="{BB962C8B-B14F-4D97-AF65-F5344CB8AC3E}">
        <p14:creationId xmlns:p14="http://schemas.microsoft.com/office/powerpoint/2010/main" val="4281254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overview</a:t>
            </a:r>
            <a:endParaRPr lang="en-US" dirty="0"/>
          </a:p>
        </p:txBody>
      </p:sp>
      <p:pic>
        <p:nvPicPr>
          <p:cNvPr id="32" name="Photon DHT11 Circui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280" y="2691170"/>
            <a:ext cx="2673374" cy="2346569"/>
          </a:xfrm>
          <a:prstGeom prst="rect">
            <a:avLst/>
          </a:prstGeom>
        </p:spPr>
      </p:pic>
      <p:sp>
        <p:nvSpPr>
          <p:cNvPr id="45" name="WiFi Logo"/>
          <p:cNvSpPr>
            <a:spLocks noChangeAspect="1"/>
          </p:cNvSpPr>
          <p:nvPr/>
        </p:nvSpPr>
        <p:spPr>
          <a:xfrm rot="2700000" flipH="1">
            <a:off x="3993165" y="4045477"/>
            <a:ext cx="391418" cy="393263"/>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Particle Cloud"/>
          <p:cNvGrpSpPr/>
          <p:nvPr/>
        </p:nvGrpSpPr>
        <p:grpSpPr>
          <a:xfrm>
            <a:off x="4527019" y="2721300"/>
            <a:ext cx="1481298" cy="1010890"/>
            <a:chOff x="4774200" y="4185244"/>
            <a:chExt cx="2651535" cy="1809502"/>
          </a:xfrm>
        </p:grpSpPr>
        <p:grpSp>
          <p:nvGrpSpPr>
            <p:cNvPr id="41" name="Particle Logo"/>
            <p:cNvGrpSpPr>
              <a:grpSpLocks noChangeAspect="1"/>
            </p:cNvGrpSpPr>
            <p:nvPr/>
          </p:nvGrpSpPr>
          <p:grpSpPr>
            <a:xfrm>
              <a:off x="5457759" y="4606848"/>
              <a:ext cx="1284416" cy="1185750"/>
              <a:chOff x="3070224" y="496888"/>
              <a:chExt cx="6059488" cy="5594017"/>
            </a:xfrm>
          </p:grpSpPr>
          <p:sp>
            <p:nvSpPr>
              <p:cNvPr id="39" name="Particle Text"/>
              <p:cNvSpPr>
                <a:spLocks/>
              </p:cNvSpPr>
              <p:nvPr/>
            </p:nvSpPr>
            <p:spPr bwMode="auto">
              <a:xfrm>
                <a:off x="3070224" y="4491038"/>
                <a:ext cx="6059488" cy="1599867"/>
              </a:xfrm>
              <a:custGeom>
                <a:avLst/>
                <a:gdLst>
                  <a:gd name="connsiteX0" fmla="*/ 1533520 w 6059488"/>
                  <a:gd name="connsiteY0" fmla="*/ 994471 h 1599867"/>
                  <a:gd name="connsiteX1" fmla="*/ 1322945 w 6059488"/>
                  <a:gd name="connsiteY1" fmla="*/ 1027606 h 1599867"/>
                  <a:gd name="connsiteX2" fmla="*/ 1181100 w 6059488"/>
                  <a:gd name="connsiteY2" fmla="*/ 1242413 h 1599867"/>
                  <a:gd name="connsiteX3" fmla="*/ 1313794 w 6059488"/>
                  <a:gd name="connsiteY3" fmla="*/ 1457981 h 1599867"/>
                  <a:gd name="connsiteX4" fmla="*/ 1733990 w 6059488"/>
                  <a:gd name="connsiteY4" fmla="*/ 1427512 h 1599867"/>
                  <a:gd name="connsiteX5" fmla="*/ 1900238 w 6059488"/>
                  <a:gd name="connsiteY5" fmla="*/ 1126630 h 1599867"/>
                  <a:gd name="connsiteX6" fmla="*/ 1900238 w 6059488"/>
                  <a:gd name="connsiteY6" fmla="*/ 1034462 h 1599867"/>
                  <a:gd name="connsiteX7" fmla="*/ 1799574 w 6059488"/>
                  <a:gd name="connsiteY7" fmla="*/ 1013895 h 1599867"/>
                  <a:gd name="connsiteX8" fmla="*/ 1533520 w 6059488"/>
                  <a:gd name="connsiteY8" fmla="*/ 994471 h 1599867"/>
                  <a:gd name="connsiteX9" fmla="*/ 5569683 w 6059488"/>
                  <a:gd name="connsiteY9" fmla="*/ 568326 h 1599867"/>
                  <a:gd name="connsiteX10" fmla="*/ 5320488 w 6059488"/>
                  <a:gd name="connsiteY10" fmla="*/ 658896 h 1599867"/>
                  <a:gd name="connsiteX11" fmla="*/ 5167313 w 6059488"/>
                  <a:gd name="connsiteY11" fmla="*/ 944305 h 1599867"/>
                  <a:gd name="connsiteX12" fmla="*/ 5167313 w 6059488"/>
                  <a:gd name="connsiteY12" fmla="*/ 993776 h 1599867"/>
                  <a:gd name="connsiteX13" fmla="*/ 5549107 w 6059488"/>
                  <a:gd name="connsiteY13" fmla="*/ 993776 h 1599867"/>
                  <a:gd name="connsiteX14" fmla="*/ 5930901 w 6059488"/>
                  <a:gd name="connsiteY14" fmla="*/ 993776 h 1599867"/>
                  <a:gd name="connsiteX15" fmla="*/ 5930901 w 6059488"/>
                  <a:gd name="connsiteY15" fmla="*/ 951916 h 1599867"/>
                  <a:gd name="connsiteX16" fmla="*/ 5839453 w 6059488"/>
                  <a:gd name="connsiteY16" fmla="*/ 710650 h 1599867"/>
                  <a:gd name="connsiteX17" fmla="*/ 5569683 w 6059488"/>
                  <a:gd name="connsiteY17" fmla="*/ 568326 h 1599867"/>
                  <a:gd name="connsiteX18" fmla="*/ 4237103 w 6059488"/>
                  <a:gd name="connsiteY18" fmla="*/ 479826 h 1599867"/>
                  <a:gd name="connsiteX19" fmla="*/ 4312170 w 6059488"/>
                  <a:gd name="connsiteY19" fmla="*/ 481851 h 1599867"/>
                  <a:gd name="connsiteX20" fmla="*/ 4664150 w 6059488"/>
                  <a:gd name="connsiteY20" fmla="*/ 624448 h 1599867"/>
                  <a:gd name="connsiteX21" fmla="*/ 4712147 w 6059488"/>
                  <a:gd name="connsiteY21" fmla="*/ 674777 h 1599867"/>
                  <a:gd name="connsiteX22" fmla="*/ 4674054 w 6059488"/>
                  <a:gd name="connsiteY22" fmla="*/ 712904 h 1599867"/>
                  <a:gd name="connsiteX23" fmla="*/ 4635961 w 6059488"/>
                  <a:gd name="connsiteY23" fmla="*/ 751032 h 1599867"/>
                  <a:gd name="connsiteX24" fmla="*/ 4565870 w 6059488"/>
                  <a:gd name="connsiteY24" fmla="*/ 687740 h 1599867"/>
                  <a:gd name="connsiteX25" fmla="*/ 4396737 w 6059488"/>
                  <a:gd name="connsiteY25" fmla="*/ 592421 h 1599867"/>
                  <a:gd name="connsiteX26" fmla="*/ 3969332 w 6059488"/>
                  <a:gd name="connsiteY26" fmla="*/ 1345821 h 1599867"/>
                  <a:gd name="connsiteX27" fmla="*/ 4581869 w 6059488"/>
                  <a:gd name="connsiteY27" fmla="*/ 1384711 h 1599867"/>
                  <a:gd name="connsiteX28" fmla="*/ 4686244 w 6059488"/>
                  <a:gd name="connsiteY28" fmla="*/ 1353446 h 1599867"/>
                  <a:gd name="connsiteX29" fmla="*/ 4722813 w 6059488"/>
                  <a:gd name="connsiteY29" fmla="*/ 1388524 h 1599867"/>
                  <a:gd name="connsiteX30" fmla="*/ 4510254 w 6059488"/>
                  <a:gd name="connsiteY30" fmla="*/ 1554760 h 1599867"/>
                  <a:gd name="connsiteX31" fmla="*/ 4117134 w 6059488"/>
                  <a:gd name="connsiteY31" fmla="*/ 1575349 h 1599867"/>
                  <a:gd name="connsiteX32" fmla="*/ 3788010 w 6059488"/>
                  <a:gd name="connsiteY32" fmla="*/ 1269566 h 1599867"/>
                  <a:gd name="connsiteX33" fmla="*/ 3789533 w 6059488"/>
                  <a:gd name="connsiteY33" fmla="*/ 805173 h 1599867"/>
                  <a:gd name="connsiteX34" fmla="*/ 4067613 w 6059488"/>
                  <a:gd name="connsiteY34" fmla="*/ 523792 h 1599867"/>
                  <a:gd name="connsiteX35" fmla="*/ 4237103 w 6059488"/>
                  <a:gd name="connsiteY35" fmla="*/ 479826 h 1599867"/>
                  <a:gd name="connsiteX36" fmla="*/ 3533775 w 6059488"/>
                  <a:gd name="connsiteY36" fmla="*/ 479425 h 1599867"/>
                  <a:gd name="connsiteX37" fmla="*/ 3578225 w 6059488"/>
                  <a:gd name="connsiteY37" fmla="*/ 479425 h 1599867"/>
                  <a:gd name="connsiteX38" fmla="*/ 3622675 w 6059488"/>
                  <a:gd name="connsiteY38" fmla="*/ 479425 h 1599867"/>
                  <a:gd name="connsiteX39" fmla="*/ 3622675 w 6059488"/>
                  <a:gd name="connsiteY39" fmla="*/ 1028700 h 1599867"/>
                  <a:gd name="connsiteX40" fmla="*/ 3622675 w 6059488"/>
                  <a:gd name="connsiteY40" fmla="*/ 1579563 h 1599867"/>
                  <a:gd name="connsiteX41" fmla="*/ 3578225 w 6059488"/>
                  <a:gd name="connsiteY41" fmla="*/ 1579563 h 1599867"/>
                  <a:gd name="connsiteX42" fmla="*/ 3533775 w 6059488"/>
                  <a:gd name="connsiteY42" fmla="*/ 1579563 h 1599867"/>
                  <a:gd name="connsiteX43" fmla="*/ 3533775 w 6059488"/>
                  <a:gd name="connsiteY43" fmla="*/ 1028700 h 1599867"/>
                  <a:gd name="connsiteX44" fmla="*/ 2130425 w 6059488"/>
                  <a:gd name="connsiteY44" fmla="*/ 479232 h 1599867"/>
                  <a:gd name="connsiteX45" fmla="*/ 2183734 w 6059488"/>
                  <a:gd name="connsiteY45" fmla="*/ 479232 h 1599867"/>
                  <a:gd name="connsiteX46" fmla="*/ 2237043 w 6059488"/>
                  <a:gd name="connsiteY46" fmla="*/ 479232 h 1599867"/>
                  <a:gd name="connsiteX47" fmla="*/ 2237043 w 6059488"/>
                  <a:gd name="connsiteY47" fmla="*/ 612490 h 1599867"/>
                  <a:gd name="connsiteX48" fmla="*/ 2245421 w 6059488"/>
                  <a:gd name="connsiteY48" fmla="*/ 745748 h 1599867"/>
                  <a:gd name="connsiteX49" fmla="*/ 2327669 w 6059488"/>
                  <a:gd name="connsiteY49" fmla="*/ 665793 h 1599867"/>
                  <a:gd name="connsiteX50" fmla="*/ 2691694 w 6059488"/>
                  <a:gd name="connsiteY50" fmla="*/ 483801 h 1599867"/>
                  <a:gd name="connsiteX51" fmla="*/ 2787650 w 6059488"/>
                  <a:gd name="connsiteY51" fmla="*/ 519590 h 1599867"/>
                  <a:gd name="connsiteX52" fmla="*/ 2685601 w 6059488"/>
                  <a:gd name="connsiteY52" fmla="*/ 585839 h 1599867"/>
                  <a:gd name="connsiteX53" fmla="*/ 2372601 w 6059488"/>
                  <a:gd name="connsiteY53" fmla="*/ 764785 h 1599867"/>
                  <a:gd name="connsiteX54" fmla="*/ 2241613 w 6059488"/>
                  <a:gd name="connsiteY54" fmla="*/ 1290964 h 1599867"/>
                  <a:gd name="connsiteX55" fmla="*/ 2233997 w 6059488"/>
                  <a:gd name="connsiteY55" fmla="*/ 1579563 h 1599867"/>
                  <a:gd name="connsiteX56" fmla="*/ 2182211 w 6059488"/>
                  <a:gd name="connsiteY56" fmla="*/ 1579563 h 1599867"/>
                  <a:gd name="connsiteX57" fmla="*/ 2130425 w 6059488"/>
                  <a:gd name="connsiteY57" fmla="*/ 1579563 h 1599867"/>
                  <a:gd name="connsiteX58" fmla="*/ 2130425 w 6059488"/>
                  <a:gd name="connsiteY58" fmla="*/ 1029017 h 1599867"/>
                  <a:gd name="connsiteX59" fmla="*/ 5571224 w 6059488"/>
                  <a:gd name="connsiteY59" fmla="*/ 478569 h 1599867"/>
                  <a:gd name="connsiteX60" fmla="*/ 5899528 w 6059488"/>
                  <a:gd name="connsiteY60" fmla="*/ 614144 h 1599867"/>
                  <a:gd name="connsiteX61" fmla="*/ 6047301 w 6059488"/>
                  <a:gd name="connsiteY61" fmla="*/ 971464 h 1599867"/>
                  <a:gd name="connsiteX62" fmla="*/ 6059488 w 6059488"/>
                  <a:gd name="connsiteY62" fmla="*/ 1081936 h 1599867"/>
                  <a:gd name="connsiteX63" fmla="*/ 5613885 w 6059488"/>
                  <a:gd name="connsiteY63" fmla="*/ 1081936 h 1599867"/>
                  <a:gd name="connsiteX64" fmla="*/ 5188848 w 6059488"/>
                  <a:gd name="connsiteY64" fmla="*/ 1209931 h 1599867"/>
                  <a:gd name="connsiteX65" fmla="*/ 5421171 w 6059488"/>
                  <a:gd name="connsiteY65" fmla="*/ 1463635 h 1599867"/>
                  <a:gd name="connsiteX66" fmla="*/ 5900289 w 6059488"/>
                  <a:gd name="connsiteY66" fmla="*/ 1371448 h 1599867"/>
                  <a:gd name="connsiteX67" fmla="*/ 5984840 w 6059488"/>
                  <a:gd name="connsiteY67" fmla="*/ 1357734 h 1599867"/>
                  <a:gd name="connsiteX68" fmla="*/ 6021402 w 6059488"/>
                  <a:gd name="connsiteY68" fmla="*/ 1390495 h 1599867"/>
                  <a:gd name="connsiteX69" fmla="*/ 5971891 w 6059488"/>
                  <a:gd name="connsiteY69" fmla="*/ 1442302 h 1599867"/>
                  <a:gd name="connsiteX70" fmla="*/ 5612361 w 6059488"/>
                  <a:gd name="connsiteY70" fmla="*/ 1591630 h 1599867"/>
                  <a:gd name="connsiteX71" fmla="*/ 5415077 w 6059488"/>
                  <a:gd name="connsiteY71" fmla="*/ 1574107 h 1599867"/>
                  <a:gd name="connsiteX72" fmla="*/ 5094395 w 6059488"/>
                  <a:gd name="connsiteY72" fmla="*/ 1267833 h 1599867"/>
                  <a:gd name="connsiteX73" fmla="*/ 5086016 w 6059488"/>
                  <a:gd name="connsiteY73" fmla="*/ 821374 h 1599867"/>
                  <a:gd name="connsiteX74" fmla="*/ 5354140 w 6059488"/>
                  <a:gd name="connsiteY74" fmla="*/ 520434 h 1599867"/>
                  <a:gd name="connsiteX75" fmla="*/ 5571224 w 6059488"/>
                  <a:gd name="connsiteY75" fmla="*/ 478569 h 1599867"/>
                  <a:gd name="connsiteX76" fmla="*/ 1516242 w 6059488"/>
                  <a:gd name="connsiteY76" fmla="*/ 465355 h 1599867"/>
                  <a:gd name="connsiteX77" fmla="*/ 1565357 w 6059488"/>
                  <a:gd name="connsiteY77" fmla="*/ 466537 h 1599867"/>
                  <a:gd name="connsiteX78" fmla="*/ 1821488 w 6059488"/>
                  <a:gd name="connsiteY78" fmla="*/ 524462 h 1599867"/>
                  <a:gd name="connsiteX79" fmla="*/ 1952603 w 6059488"/>
                  <a:gd name="connsiteY79" fmla="*/ 665462 h 1599867"/>
                  <a:gd name="connsiteX80" fmla="*/ 2003677 w 6059488"/>
                  <a:gd name="connsiteY80" fmla="*/ 1166967 h 1599867"/>
                  <a:gd name="connsiteX81" fmla="*/ 2009775 w 6059488"/>
                  <a:gd name="connsiteY81" fmla="*/ 1580823 h 1599867"/>
                  <a:gd name="connsiteX82" fmla="*/ 1954890 w 6059488"/>
                  <a:gd name="connsiteY82" fmla="*/ 1580823 h 1599867"/>
                  <a:gd name="connsiteX83" fmla="*/ 1900005 w 6059488"/>
                  <a:gd name="connsiteY83" fmla="*/ 1488601 h 1599867"/>
                  <a:gd name="connsiteX84" fmla="*/ 1900005 w 6059488"/>
                  <a:gd name="connsiteY84" fmla="*/ 1395617 h 1599867"/>
                  <a:gd name="connsiteX85" fmla="*/ 1832160 w 6059488"/>
                  <a:gd name="connsiteY85" fmla="*/ 1461926 h 1599867"/>
                  <a:gd name="connsiteX86" fmla="*/ 1332094 w 6059488"/>
                  <a:gd name="connsiteY86" fmla="*/ 1582348 h 1599867"/>
                  <a:gd name="connsiteX87" fmla="*/ 1055380 w 6059488"/>
                  <a:gd name="connsiteY87" fmla="*/ 1201265 h 1599867"/>
                  <a:gd name="connsiteX88" fmla="*/ 1252053 w 6059488"/>
                  <a:gd name="connsiteY88" fmla="*/ 948988 h 1599867"/>
                  <a:gd name="connsiteX89" fmla="*/ 1515045 w 6059488"/>
                  <a:gd name="connsiteY89" fmla="*/ 898685 h 1599867"/>
                  <a:gd name="connsiteX90" fmla="*/ 1791759 w 6059488"/>
                  <a:gd name="connsiteY90" fmla="*/ 912404 h 1599867"/>
                  <a:gd name="connsiteX91" fmla="*/ 1906103 w 6059488"/>
                  <a:gd name="connsiteY91" fmla="*/ 927647 h 1599867"/>
                  <a:gd name="connsiteX92" fmla="*/ 1893906 w 6059488"/>
                  <a:gd name="connsiteY92" fmla="*/ 843047 h 1599867"/>
                  <a:gd name="connsiteX93" fmla="*/ 1734586 w 6059488"/>
                  <a:gd name="connsiteY93" fmla="*/ 599916 h 1599867"/>
                  <a:gd name="connsiteX94" fmla="*/ 1296266 w 6059488"/>
                  <a:gd name="connsiteY94" fmla="*/ 601441 h 1599867"/>
                  <a:gd name="connsiteX95" fmla="*/ 1175823 w 6059488"/>
                  <a:gd name="connsiteY95" fmla="*/ 609062 h 1599867"/>
                  <a:gd name="connsiteX96" fmla="*/ 1279496 w 6059488"/>
                  <a:gd name="connsiteY96" fmla="*/ 501597 h 1599867"/>
                  <a:gd name="connsiteX97" fmla="*/ 1516242 w 6059488"/>
                  <a:gd name="connsiteY97" fmla="*/ 465355 h 1599867"/>
                  <a:gd name="connsiteX98" fmla="*/ 115501 w 6059488"/>
                  <a:gd name="connsiteY98" fmla="*/ 168275 h 1599867"/>
                  <a:gd name="connsiteX99" fmla="*/ 110932 w 6059488"/>
                  <a:gd name="connsiteY99" fmla="*/ 538163 h 1599867"/>
                  <a:gd name="connsiteX100" fmla="*/ 106363 w 6059488"/>
                  <a:gd name="connsiteY100" fmla="*/ 908050 h 1599867"/>
                  <a:gd name="connsiteX101" fmla="*/ 350050 w 6059488"/>
                  <a:gd name="connsiteY101" fmla="*/ 901962 h 1599867"/>
                  <a:gd name="connsiteX102" fmla="*/ 698064 w 6059488"/>
                  <a:gd name="connsiteY102" fmla="*/ 844880 h 1599867"/>
                  <a:gd name="connsiteX103" fmla="*/ 901390 w 6059488"/>
                  <a:gd name="connsiteY103" fmla="*/ 552623 h 1599867"/>
                  <a:gd name="connsiteX104" fmla="*/ 631812 w 6059488"/>
                  <a:gd name="connsiteY104" fmla="*/ 191869 h 1599867"/>
                  <a:gd name="connsiteX105" fmla="*/ 337104 w 6059488"/>
                  <a:gd name="connsiteY105" fmla="*/ 169797 h 1599867"/>
                  <a:gd name="connsiteX106" fmla="*/ 3578225 w 6059488"/>
                  <a:gd name="connsiteY106" fmla="*/ 123825 h 1599867"/>
                  <a:gd name="connsiteX107" fmla="*/ 3622675 w 6059488"/>
                  <a:gd name="connsiteY107" fmla="*/ 212725 h 1599867"/>
                  <a:gd name="connsiteX108" fmla="*/ 3578225 w 6059488"/>
                  <a:gd name="connsiteY108" fmla="*/ 301625 h 1599867"/>
                  <a:gd name="connsiteX109" fmla="*/ 3533775 w 6059488"/>
                  <a:gd name="connsiteY109" fmla="*/ 212725 h 1599867"/>
                  <a:gd name="connsiteX110" fmla="*/ 3578225 w 6059488"/>
                  <a:gd name="connsiteY110" fmla="*/ 123825 h 1599867"/>
                  <a:gd name="connsiteX111" fmla="*/ 2913063 w 6059488"/>
                  <a:gd name="connsiteY111" fmla="*/ 123825 h 1599867"/>
                  <a:gd name="connsiteX112" fmla="*/ 2965567 w 6059488"/>
                  <a:gd name="connsiteY112" fmla="*/ 123825 h 1599867"/>
                  <a:gd name="connsiteX113" fmla="*/ 3018072 w 6059488"/>
                  <a:gd name="connsiteY113" fmla="*/ 123825 h 1599867"/>
                  <a:gd name="connsiteX114" fmla="*/ 3023398 w 6059488"/>
                  <a:gd name="connsiteY114" fmla="*/ 296822 h 1599867"/>
                  <a:gd name="connsiteX115" fmla="*/ 3027964 w 6059488"/>
                  <a:gd name="connsiteY115" fmla="*/ 469818 h 1599867"/>
                  <a:gd name="connsiteX116" fmla="*/ 3218958 w 6059488"/>
                  <a:gd name="connsiteY116" fmla="*/ 475153 h 1599867"/>
                  <a:gd name="connsiteX117" fmla="*/ 3409951 w 6059488"/>
                  <a:gd name="connsiteY117" fmla="*/ 523927 h 1599867"/>
                  <a:gd name="connsiteX118" fmla="*/ 3409951 w 6059488"/>
                  <a:gd name="connsiteY118" fmla="*/ 568129 h 1599867"/>
                  <a:gd name="connsiteX119" fmla="*/ 3214392 w 6059488"/>
                  <a:gd name="connsiteY119" fmla="*/ 568129 h 1599867"/>
                  <a:gd name="connsiteX120" fmla="*/ 3019594 w 6059488"/>
                  <a:gd name="connsiteY120" fmla="*/ 568129 h 1599867"/>
                  <a:gd name="connsiteX121" fmla="*/ 3019594 w 6059488"/>
                  <a:gd name="connsiteY121" fmla="*/ 941557 h 1599867"/>
                  <a:gd name="connsiteX122" fmla="*/ 3127646 w 6059488"/>
                  <a:gd name="connsiteY122" fmla="*/ 1465881 h 1599867"/>
                  <a:gd name="connsiteX123" fmla="*/ 3378753 w 6059488"/>
                  <a:gd name="connsiteY123" fmla="*/ 1465119 h 1599867"/>
                  <a:gd name="connsiteX124" fmla="*/ 3409951 w 6059488"/>
                  <a:gd name="connsiteY124" fmla="*/ 1505511 h 1599867"/>
                  <a:gd name="connsiteX125" fmla="*/ 3261570 w 6059488"/>
                  <a:gd name="connsiteY125" fmla="*/ 1589341 h 1599867"/>
                  <a:gd name="connsiteX126" fmla="*/ 3099491 w 6059488"/>
                  <a:gd name="connsiteY126" fmla="*/ 1572575 h 1599867"/>
                  <a:gd name="connsiteX127" fmla="*/ 2931326 w 6059488"/>
                  <a:gd name="connsiteY127" fmla="*/ 1388909 h 1599867"/>
                  <a:gd name="connsiteX128" fmla="*/ 2913063 w 6059488"/>
                  <a:gd name="connsiteY128" fmla="*/ 722835 h 1599867"/>
                  <a:gd name="connsiteX129" fmla="*/ 0 w 6059488"/>
                  <a:gd name="connsiteY129" fmla="*/ 66675 h 1599867"/>
                  <a:gd name="connsiteX130" fmla="*/ 341676 w 6059488"/>
                  <a:gd name="connsiteY130" fmla="*/ 72773 h 1599867"/>
                  <a:gd name="connsiteX131" fmla="*/ 774872 w 6059488"/>
                  <a:gd name="connsiteY131" fmla="*/ 126886 h 1599867"/>
                  <a:gd name="connsiteX132" fmla="*/ 1012825 w 6059488"/>
                  <a:gd name="connsiteY132" fmla="*/ 528544 h 1599867"/>
                  <a:gd name="connsiteX133" fmla="*/ 829784 w 6059488"/>
                  <a:gd name="connsiteY133" fmla="*/ 898192 h 1599867"/>
                  <a:gd name="connsiteX134" fmla="*/ 359980 w 6059488"/>
                  <a:gd name="connsiteY134" fmla="*/ 1006419 h 1599867"/>
                  <a:gd name="connsiteX135" fmla="*/ 106011 w 6059488"/>
                  <a:gd name="connsiteY135" fmla="*/ 1014803 h 1599867"/>
                  <a:gd name="connsiteX136" fmla="*/ 106011 w 6059488"/>
                  <a:gd name="connsiteY136" fmla="*/ 1297564 h 1599867"/>
                  <a:gd name="connsiteX137" fmla="*/ 106011 w 6059488"/>
                  <a:gd name="connsiteY137" fmla="*/ 1579563 h 1599867"/>
                  <a:gd name="connsiteX138" fmla="*/ 53387 w 6059488"/>
                  <a:gd name="connsiteY138" fmla="*/ 1579563 h 1599867"/>
                  <a:gd name="connsiteX139" fmla="*/ 0 w 6059488"/>
                  <a:gd name="connsiteY139" fmla="*/ 1579563 h 1599867"/>
                  <a:gd name="connsiteX140" fmla="*/ 0 w 6059488"/>
                  <a:gd name="connsiteY140" fmla="*/ 823500 h 1599867"/>
                  <a:gd name="connsiteX141" fmla="*/ 4830763 w 6059488"/>
                  <a:gd name="connsiteY141" fmla="*/ 0 h 1599867"/>
                  <a:gd name="connsiteX142" fmla="*/ 4883151 w 6059488"/>
                  <a:gd name="connsiteY142" fmla="*/ 0 h 1599867"/>
                  <a:gd name="connsiteX143" fmla="*/ 4937126 w 6059488"/>
                  <a:gd name="connsiteY143" fmla="*/ 0 h 1599867"/>
                  <a:gd name="connsiteX144" fmla="*/ 4937126 w 6059488"/>
                  <a:gd name="connsiteY144" fmla="*/ 790575 h 1599867"/>
                  <a:gd name="connsiteX145" fmla="*/ 4937126 w 6059488"/>
                  <a:gd name="connsiteY145" fmla="*/ 1579563 h 1599867"/>
                  <a:gd name="connsiteX146" fmla="*/ 4883151 w 6059488"/>
                  <a:gd name="connsiteY146" fmla="*/ 1579563 h 1599867"/>
                  <a:gd name="connsiteX147" fmla="*/ 4830763 w 6059488"/>
                  <a:gd name="connsiteY147" fmla="*/ 1579563 h 1599867"/>
                  <a:gd name="connsiteX148" fmla="*/ 4830763 w 6059488"/>
                  <a:gd name="connsiteY148" fmla="*/ 790575 h 1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9488" h="1599867">
                    <a:moveTo>
                      <a:pt x="1533520" y="994471"/>
                    </a:moveTo>
                    <a:cubicBezTo>
                      <a:pt x="1444581" y="996947"/>
                      <a:pt x="1364889" y="1008182"/>
                      <a:pt x="1322945" y="1027606"/>
                    </a:cubicBezTo>
                    <a:cubicBezTo>
                      <a:pt x="1210079" y="1079403"/>
                      <a:pt x="1181100" y="1123584"/>
                      <a:pt x="1181100" y="1242413"/>
                    </a:cubicBezTo>
                    <a:cubicBezTo>
                      <a:pt x="1181100" y="1357434"/>
                      <a:pt x="1206266" y="1399328"/>
                      <a:pt x="1313794" y="1457981"/>
                    </a:cubicBezTo>
                    <a:cubicBezTo>
                      <a:pt x="1412170" y="1511302"/>
                      <a:pt x="1623412" y="1496068"/>
                      <a:pt x="1733990" y="1427512"/>
                    </a:cubicBezTo>
                    <a:cubicBezTo>
                      <a:pt x="1841518" y="1361242"/>
                      <a:pt x="1900238" y="1254600"/>
                      <a:pt x="1900238" y="1126630"/>
                    </a:cubicBezTo>
                    <a:lnTo>
                      <a:pt x="1900238" y="1034462"/>
                    </a:lnTo>
                    <a:lnTo>
                      <a:pt x="1799574" y="1013895"/>
                    </a:lnTo>
                    <a:cubicBezTo>
                      <a:pt x="1720644" y="998280"/>
                      <a:pt x="1622459" y="991996"/>
                      <a:pt x="1533520" y="994471"/>
                    </a:cubicBezTo>
                    <a:close/>
                    <a:moveTo>
                      <a:pt x="5569683" y="568326"/>
                    </a:moveTo>
                    <a:cubicBezTo>
                      <a:pt x="5486618" y="568326"/>
                      <a:pt x="5387549" y="604098"/>
                      <a:pt x="5320488" y="658896"/>
                    </a:cubicBezTo>
                    <a:cubicBezTo>
                      <a:pt x="5250378" y="717500"/>
                      <a:pt x="5167313" y="871241"/>
                      <a:pt x="5167313" y="944305"/>
                    </a:cubicBezTo>
                    <a:lnTo>
                      <a:pt x="5167313" y="993776"/>
                    </a:lnTo>
                    <a:lnTo>
                      <a:pt x="5549107" y="993776"/>
                    </a:lnTo>
                    <a:lnTo>
                      <a:pt x="5930901" y="993776"/>
                    </a:lnTo>
                    <a:lnTo>
                      <a:pt x="5930901" y="951916"/>
                    </a:lnTo>
                    <a:cubicBezTo>
                      <a:pt x="5930901" y="891029"/>
                      <a:pt x="5886701" y="773060"/>
                      <a:pt x="5839453" y="710650"/>
                    </a:cubicBezTo>
                    <a:cubicBezTo>
                      <a:pt x="5792205" y="646719"/>
                      <a:pt x="5643603" y="568326"/>
                      <a:pt x="5569683" y="568326"/>
                    </a:cubicBezTo>
                    <a:close/>
                    <a:moveTo>
                      <a:pt x="4237103" y="479826"/>
                    </a:moveTo>
                    <a:cubicBezTo>
                      <a:pt x="4258221" y="479516"/>
                      <a:pt x="4282458" y="480326"/>
                      <a:pt x="4312170" y="481851"/>
                    </a:cubicBezTo>
                    <a:cubicBezTo>
                      <a:pt x="4463019" y="489477"/>
                      <a:pt x="4579583" y="536755"/>
                      <a:pt x="4664150" y="624448"/>
                    </a:cubicBezTo>
                    <a:lnTo>
                      <a:pt x="4712147" y="674777"/>
                    </a:lnTo>
                    <a:lnTo>
                      <a:pt x="4674054" y="712904"/>
                    </a:lnTo>
                    <a:lnTo>
                      <a:pt x="4635961" y="751032"/>
                    </a:lnTo>
                    <a:lnTo>
                      <a:pt x="4565870" y="687740"/>
                    </a:lnTo>
                    <a:cubicBezTo>
                      <a:pt x="4525491" y="651138"/>
                      <a:pt x="4452352" y="609960"/>
                      <a:pt x="4396737" y="592421"/>
                    </a:cubicBezTo>
                    <a:cubicBezTo>
                      <a:pt x="3988379" y="463550"/>
                      <a:pt x="3679825" y="1007249"/>
                      <a:pt x="3969332" y="1345821"/>
                    </a:cubicBezTo>
                    <a:cubicBezTo>
                      <a:pt x="4127038" y="1530358"/>
                      <a:pt x="4377690" y="1546372"/>
                      <a:pt x="4581869" y="1384711"/>
                    </a:cubicBezTo>
                    <a:cubicBezTo>
                      <a:pt x="4641294" y="1337433"/>
                      <a:pt x="4654246" y="1332858"/>
                      <a:pt x="4686244" y="1353446"/>
                    </a:cubicBezTo>
                    <a:cubicBezTo>
                      <a:pt x="4706814" y="1365647"/>
                      <a:pt x="4722813" y="1381661"/>
                      <a:pt x="4722813" y="1388524"/>
                    </a:cubicBezTo>
                    <a:cubicBezTo>
                      <a:pt x="4722813" y="1406825"/>
                      <a:pt x="4579583" y="1518920"/>
                      <a:pt x="4510254" y="1554760"/>
                    </a:cubicBezTo>
                    <a:cubicBezTo>
                      <a:pt x="4428735" y="1595937"/>
                      <a:pt x="4204748" y="1608138"/>
                      <a:pt x="4117134" y="1575349"/>
                    </a:cubicBezTo>
                    <a:cubicBezTo>
                      <a:pt x="3959428" y="1515870"/>
                      <a:pt x="3860386" y="1423601"/>
                      <a:pt x="3788010" y="1269566"/>
                    </a:cubicBezTo>
                    <a:cubicBezTo>
                      <a:pt x="3729346" y="1142983"/>
                      <a:pt x="3729346" y="933281"/>
                      <a:pt x="3789533" y="805173"/>
                    </a:cubicBezTo>
                    <a:cubicBezTo>
                      <a:pt x="3850482" y="672489"/>
                      <a:pt x="3942667" y="580220"/>
                      <a:pt x="4067613" y="523792"/>
                    </a:cubicBezTo>
                    <a:cubicBezTo>
                      <a:pt x="4138466" y="491765"/>
                      <a:pt x="4173749" y="480755"/>
                      <a:pt x="4237103" y="479826"/>
                    </a:cubicBezTo>
                    <a:close/>
                    <a:moveTo>
                      <a:pt x="3533775" y="479425"/>
                    </a:moveTo>
                    <a:lnTo>
                      <a:pt x="3578225" y="479425"/>
                    </a:lnTo>
                    <a:lnTo>
                      <a:pt x="3622675" y="479425"/>
                    </a:lnTo>
                    <a:lnTo>
                      <a:pt x="3622675" y="1028700"/>
                    </a:lnTo>
                    <a:lnTo>
                      <a:pt x="3622675" y="1579563"/>
                    </a:lnTo>
                    <a:lnTo>
                      <a:pt x="3578225" y="1579563"/>
                    </a:lnTo>
                    <a:lnTo>
                      <a:pt x="3533775" y="1579563"/>
                    </a:lnTo>
                    <a:lnTo>
                      <a:pt x="3533775" y="1028700"/>
                    </a:lnTo>
                    <a:close/>
                    <a:moveTo>
                      <a:pt x="2130425" y="479232"/>
                    </a:moveTo>
                    <a:lnTo>
                      <a:pt x="2183734" y="479232"/>
                    </a:lnTo>
                    <a:lnTo>
                      <a:pt x="2237043" y="479232"/>
                    </a:lnTo>
                    <a:lnTo>
                      <a:pt x="2237043" y="612490"/>
                    </a:lnTo>
                    <a:cubicBezTo>
                      <a:pt x="2237043" y="685592"/>
                      <a:pt x="2240851" y="745748"/>
                      <a:pt x="2245421" y="745748"/>
                    </a:cubicBezTo>
                    <a:cubicBezTo>
                      <a:pt x="2250751" y="745748"/>
                      <a:pt x="2287306" y="709959"/>
                      <a:pt x="2327669" y="665793"/>
                    </a:cubicBezTo>
                    <a:cubicBezTo>
                      <a:pt x="2415248" y="570609"/>
                      <a:pt x="2561467" y="497507"/>
                      <a:pt x="2691694" y="483801"/>
                    </a:cubicBezTo>
                    <a:cubicBezTo>
                      <a:pt x="2785366" y="474663"/>
                      <a:pt x="2787650" y="475425"/>
                      <a:pt x="2787650" y="519590"/>
                    </a:cubicBezTo>
                    <a:cubicBezTo>
                      <a:pt x="2787650" y="561471"/>
                      <a:pt x="2777750" y="567563"/>
                      <a:pt x="2685601" y="585839"/>
                    </a:cubicBezTo>
                    <a:cubicBezTo>
                      <a:pt x="2556898" y="611729"/>
                      <a:pt x="2453326" y="671124"/>
                      <a:pt x="2372601" y="764785"/>
                    </a:cubicBezTo>
                    <a:cubicBezTo>
                      <a:pt x="2270552" y="884337"/>
                      <a:pt x="2250751" y="965053"/>
                      <a:pt x="2241613" y="1290964"/>
                    </a:cubicBezTo>
                    <a:lnTo>
                      <a:pt x="2233997" y="1579563"/>
                    </a:lnTo>
                    <a:lnTo>
                      <a:pt x="2182211" y="1579563"/>
                    </a:lnTo>
                    <a:lnTo>
                      <a:pt x="2130425" y="1579563"/>
                    </a:lnTo>
                    <a:lnTo>
                      <a:pt x="2130425" y="1029017"/>
                    </a:lnTo>
                    <a:close/>
                    <a:moveTo>
                      <a:pt x="5571224" y="478569"/>
                    </a:moveTo>
                    <a:cubicBezTo>
                      <a:pt x="5696602" y="482542"/>
                      <a:pt x="5820976" y="530338"/>
                      <a:pt x="5899528" y="614144"/>
                    </a:cubicBezTo>
                    <a:cubicBezTo>
                      <a:pt x="5968844" y="688046"/>
                      <a:pt x="6032828" y="843469"/>
                      <a:pt x="6047301" y="971464"/>
                    </a:cubicBezTo>
                    <a:lnTo>
                      <a:pt x="6059488" y="1081936"/>
                    </a:lnTo>
                    <a:lnTo>
                      <a:pt x="5613885" y="1081936"/>
                    </a:lnTo>
                    <a:cubicBezTo>
                      <a:pt x="5116485" y="1081936"/>
                      <a:pt x="5147715" y="1072793"/>
                      <a:pt x="5188848" y="1209931"/>
                    </a:cubicBezTo>
                    <a:cubicBezTo>
                      <a:pt x="5217793" y="1304403"/>
                      <a:pt x="5329003" y="1427065"/>
                      <a:pt x="5421171" y="1463635"/>
                    </a:cubicBezTo>
                    <a:cubicBezTo>
                      <a:pt x="5571990" y="1525347"/>
                      <a:pt x="5782224" y="1484967"/>
                      <a:pt x="5900289" y="1371448"/>
                    </a:cubicBezTo>
                    <a:cubicBezTo>
                      <a:pt x="5947516" y="1325735"/>
                      <a:pt x="5949801" y="1325735"/>
                      <a:pt x="5984840" y="1357734"/>
                    </a:cubicBezTo>
                    <a:lnTo>
                      <a:pt x="6021402" y="1390495"/>
                    </a:lnTo>
                    <a:lnTo>
                      <a:pt x="5971891" y="1442302"/>
                    </a:lnTo>
                    <a:cubicBezTo>
                      <a:pt x="5885817" y="1532965"/>
                      <a:pt x="5760896" y="1584773"/>
                      <a:pt x="5612361" y="1591630"/>
                    </a:cubicBezTo>
                    <a:cubicBezTo>
                      <a:pt x="5528572" y="1595439"/>
                      <a:pt x="5454686" y="1588582"/>
                      <a:pt x="5415077" y="1574107"/>
                    </a:cubicBezTo>
                    <a:cubicBezTo>
                      <a:pt x="5255117" y="1513919"/>
                      <a:pt x="5166758" y="1429350"/>
                      <a:pt x="5094395" y="1267833"/>
                    </a:cubicBezTo>
                    <a:cubicBezTo>
                      <a:pt x="5044884" y="1155076"/>
                      <a:pt x="5040313" y="953941"/>
                      <a:pt x="5086016" y="821374"/>
                    </a:cubicBezTo>
                    <a:cubicBezTo>
                      <a:pt x="5126387" y="701760"/>
                      <a:pt x="5241406" y="573003"/>
                      <a:pt x="5354140" y="520434"/>
                    </a:cubicBezTo>
                    <a:cubicBezTo>
                      <a:pt x="5420409" y="489578"/>
                      <a:pt x="5495998" y="476185"/>
                      <a:pt x="5571224" y="478569"/>
                    </a:cubicBezTo>
                    <a:close/>
                    <a:moveTo>
                      <a:pt x="1516242" y="465355"/>
                    </a:moveTo>
                    <a:cubicBezTo>
                      <a:pt x="1531351" y="465561"/>
                      <a:pt x="1547633" y="465966"/>
                      <a:pt x="1565357" y="466537"/>
                    </a:cubicBezTo>
                    <a:cubicBezTo>
                      <a:pt x="1718578" y="471110"/>
                      <a:pt x="1744496" y="477208"/>
                      <a:pt x="1821488" y="524462"/>
                    </a:cubicBezTo>
                    <a:cubicBezTo>
                      <a:pt x="1882472" y="561808"/>
                      <a:pt x="1920587" y="603727"/>
                      <a:pt x="1952603" y="665462"/>
                    </a:cubicBezTo>
                    <a:cubicBezTo>
                      <a:pt x="1996816" y="751587"/>
                      <a:pt x="1998341" y="764544"/>
                      <a:pt x="2003677" y="1166967"/>
                    </a:cubicBezTo>
                    <a:lnTo>
                      <a:pt x="2009775" y="1580823"/>
                    </a:lnTo>
                    <a:lnTo>
                      <a:pt x="1954890" y="1580823"/>
                    </a:lnTo>
                    <a:cubicBezTo>
                      <a:pt x="1900767" y="1580823"/>
                      <a:pt x="1900005" y="1580061"/>
                      <a:pt x="1900005" y="1488601"/>
                    </a:cubicBezTo>
                    <a:lnTo>
                      <a:pt x="1900005" y="1395617"/>
                    </a:lnTo>
                    <a:lnTo>
                      <a:pt x="1832160" y="1461926"/>
                    </a:lnTo>
                    <a:cubicBezTo>
                      <a:pt x="1715529" y="1576250"/>
                      <a:pt x="1489889" y="1630364"/>
                      <a:pt x="1332094" y="1582348"/>
                    </a:cubicBezTo>
                    <a:cubicBezTo>
                      <a:pt x="1141520" y="1524423"/>
                      <a:pt x="1028700" y="1368941"/>
                      <a:pt x="1055380" y="1201265"/>
                    </a:cubicBezTo>
                    <a:cubicBezTo>
                      <a:pt x="1072913" y="1088464"/>
                      <a:pt x="1137709" y="1005388"/>
                      <a:pt x="1252053" y="948988"/>
                    </a:cubicBezTo>
                    <a:cubicBezTo>
                      <a:pt x="1338192" y="907069"/>
                      <a:pt x="1375545" y="900210"/>
                      <a:pt x="1515045" y="898685"/>
                    </a:cubicBezTo>
                    <a:cubicBezTo>
                      <a:pt x="1604996" y="897923"/>
                      <a:pt x="1729250" y="904020"/>
                      <a:pt x="1791759" y="912404"/>
                    </a:cubicBezTo>
                    <a:lnTo>
                      <a:pt x="1906103" y="927647"/>
                    </a:lnTo>
                    <a:lnTo>
                      <a:pt x="1893906" y="843047"/>
                    </a:lnTo>
                    <a:cubicBezTo>
                      <a:pt x="1878660" y="730247"/>
                      <a:pt x="1823775" y="646408"/>
                      <a:pt x="1734586" y="599916"/>
                    </a:cubicBezTo>
                    <a:cubicBezTo>
                      <a:pt x="1633963" y="547327"/>
                      <a:pt x="1433479" y="548089"/>
                      <a:pt x="1296266" y="601441"/>
                    </a:cubicBezTo>
                    <a:cubicBezTo>
                      <a:pt x="1204791" y="637262"/>
                      <a:pt x="1197168" y="637262"/>
                      <a:pt x="1175823" y="609062"/>
                    </a:cubicBezTo>
                    <a:cubicBezTo>
                      <a:pt x="1140758" y="561046"/>
                      <a:pt x="1156766" y="544278"/>
                      <a:pt x="1279496" y="501597"/>
                    </a:cubicBezTo>
                    <a:cubicBezTo>
                      <a:pt x="1362205" y="472254"/>
                      <a:pt x="1410480" y="463917"/>
                      <a:pt x="1516242" y="465355"/>
                    </a:cubicBezTo>
                    <a:close/>
                    <a:moveTo>
                      <a:pt x="115501" y="168275"/>
                    </a:moveTo>
                    <a:lnTo>
                      <a:pt x="110932" y="538163"/>
                    </a:lnTo>
                    <a:lnTo>
                      <a:pt x="106363" y="908050"/>
                    </a:lnTo>
                    <a:lnTo>
                      <a:pt x="350050" y="901962"/>
                    </a:lnTo>
                    <a:cubicBezTo>
                      <a:pt x="576983" y="895873"/>
                      <a:pt x="602113" y="892067"/>
                      <a:pt x="698064" y="844880"/>
                    </a:cubicBezTo>
                    <a:cubicBezTo>
                      <a:pt x="831330" y="779427"/>
                      <a:pt x="892252" y="692663"/>
                      <a:pt x="901390" y="552623"/>
                    </a:cubicBezTo>
                    <a:cubicBezTo>
                      <a:pt x="912813" y="376813"/>
                      <a:pt x="813054" y="242862"/>
                      <a:pt x="631812" y="191869"/>
                    </a:cubicBezTo>
                    <a:cubicBezTo>
                      <a:pt x="592213" y="181214"/>
                      <a:pt x="459709" y="171320"/>
                      <a:pt x="337104" y="169797"/>
                    </a:cubicBezTo>
                    <a:close/>
                    <a:moveTo>
                      <a:pt x="3578225" y="123825"/>
                    </a:moveTo>
                    <a:cubicBezTo>
                      <a:pt x="3602774" y="123825"/>
                      <a:pt x="3622675" y="163627"/>
                      <a:pt x="3622675" y="212725"/>
                    </a:cubicBezTo>
                    <a:cubicBezTo>
                      <a:pt x="3622675" y="261823"/>
                      <a:pt x="3602774" y="301625"/>
                      <a:pt x="3578225" y="301625"/>
                    </a:cubicBezTo>
                    <a:cubicBezTo>
                      <a:pt x="3553676" y="301625"/>
                      <a:pt x="3533775" y="261823"/>
                      <a:pt x="3533775" y="212725"/>
                    </a:cubicBezTo>
                    <a:cubicBezTo>
                      <a:pt x="3533775" y="163627"/>
                      <a:pt x="3553676" y="123825"/>
                      <a:pt x="3578225" y="123825"/>
                    </a:cubicBezTo>
                    <a:close/>
                    <a:moveTo>
                      <a:pt x="2913063" y="123825"/>
                    </a:moveTo>
                    <a:lnTo>
                      <a:pt x="2965567" y="123825"/>
                    </a:lnTo>
                    <a:lnTo>
                      <a:pt x="3018072" y="123825"/>
                    </a:lnTo>
                    <a:lnTo>
                      <a:pt x="3023398" y="296822"/>
                    </a:lnTo>
                    <a:lnTo>
                      <a:pt x="3027964" y="469818"/>
                    </a:lnTo>
                    <a:lnTo>
                      <a:pt x="3218958" y="475153"/>
                    </a:lnTo>
                    <a:cubicBezTo>
                      <a:pt x="3408429" y="480488"/>
                      <a:pt x="3409951" y="480488"/>
                      <a:pt x="3409951" y="523927"/>
                    </a:cubicBezTo>
                    <a:lnTo>
                      <a:pt x="3409951" y="568129"/>
                    </a:lnTo>
                    <a:lnTo>
                      <a:pt x="3214392" y="568129"/>
                    </a:lnTo>
                    <a:lnTo>
                      <a:pt x="3019594" y="568129"/>
                    </a:lnTo>
                    <a:lnTo>
                      <a:pt x="3019594" y="941557"/>
                    </a:lnTo>
                    <a:cubicBezTo>
                      <a:pt x="3019594" y="1361474"/>
                      <a:pt x="3030247" y="1415583"/>
                      <a:pt x="3127646" y="1465881"/>
                    </a:cubicBezTo>
                    <a:cubicBezTo>
                      <a:pt x="3184716" y="1494841"/>
                      <a:pt x="3307226" y="1494841"/>
                      <a:pt x="3378753" y="1465119"/>
                    </a:cubicBezTo>
                    <a:cubicBezTo>
                      <a:pt x="3403864" y="1454450"/>
                      <a:pt x="3409951" y="1461309"/>
                      <a:pt x="3409951" y="1505511"/>
                    </a:cubicBezTo>
                    <a:cubicBezTo>
                      <a:pt x="3409951" y="1566478"/>
                      <a:pt x="3392450" y="1576386"/>
                      <a:pt x="3261570" y="1589341"/>
                    </a:cubicBezTo>
                    <a:cubicBezTo>
                      <a:pt x="3203739" y="1595438"/>
                      <a:pt x="3144386" y="1588579"/>
                      <a:pt x="3099491" y="1572575"/>
                    </a:cubicBezTo>
                    <a:cubicBezTo>
                      <a:pt x="3013506" y="1540567"/>
                      <a:pt x="2956436" y="1478075"/>
                      <a:pt x="2931326" y="1388909"/>
                    </a:cubicBezTo>
                    <a:cubicBezTo>
                      <a:pt x="2920673" y="1349280"/>
                      <a:pt x="2913063" y="1084070"/>
                      <a:pt x="2913063" y="722835"/>
                    </a:cubicBezTo>
                    <a:close/>
                    <a:moveTo>
                      <a:pt x="0" y="66675"/>
                    </a:moveTo>
                    <a:lnTo>
                      <a:pt x="341676" y="72773"/>
                    </a:lnTo>
                    <a:cubicBezTo>
                      <a:pt x="674200" y="78108"/>
                      <a:pt x="686403" y="79632"/>
                      <a:pt x="774872" y="126886"/>
                    </a:cubicBezTo>
                    <a:cubicBezTo>
                      <a:pt x="941897" y="214534"/>
                      <a:pt x="1012825" y="334193"/>
                      <a:pt x="1012825" y="528544"/>
                    </a:cubicBezTo>
                    <a:cubicBezTo>
                      <a:pt x="1012825" y="690884"/>
                      <a:pt x="951812" y="813592"/>
                      <a:pt x="829784" y="898192"/>
                    </a:cubicBezTo>
                    <a:cubicBezTo>
                      <a:pt x="706995" y="982030"/>
                      <a:pt x="644456" y="996511"/>
                      <a:pt x="359980" y="1006419"/>
                    </a:cubicBezTo>
                    <a:lnTo>
                      <a:pt x="106011" y="1014803"/>
                    </a:lnTo>
                    <a:lnTo>
                      <a:pt x="106011" y="1297564"/>
                    </a:lnTo>
                    <a:lnTo>
                      <a:pt x="106011" y="1579563"/>
                    </a:lnTo>
                    <a:lnTo>
                      <a:pt x="53387" y="1579563"/>
                    </a:lnTo>
                    <a:lnTo>
                      <a:pt x="0" y="1579563"/>
                    </a:lnTo>
                    <a:lnTo>
                      <a:pt x="0" y="823500"/>
                    </a:lnTo>
                    <a:close/>
                    <a:moveTo>
                      <a:pt x="4830763" y="0"/>
                    </a:moveTo>
                    <a:lnTo>
                      <a:pt x="4883151" y="0"/>
                    </a:lnTo>
                    <a:lnTo>
                      <a:pt x="4937126" y="0"/>
                    </a:lnTo>
                    <a:lnTo>
                      <a:pt x="4937126" y="790575"/>
                    </a:lnTo>
                    <a:lnTo>
                      <a:pt x="4937126" y="1579563"/>
                    </a:lnTo>
                    <a:lnTo>
                      <a:pt x="4883151" y="1579563"/>
                    </a:lnTo>
                    <a:lnTo>
                      <a:pt x="4830763" y="1579563"/>
                    </a:lnTo>
                    <a:lnTo>
                      <a:pt x="4830763" y="7905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 name="Particle Star"/>
              <p:cNvSpPr>
                <a:spLocks/>
              </p:cNvSpPr>
              <p:nvPr/>
            </p:nvSpPr>
            <p:spPr bwMode="auto">
              <a:xfrm>
                <a:off x="4170363" y="496888"/>
                <a:ext cx="3725863" cy="3719513"/>
              </a:xfrm>
              <a:custGeom>
                <a:avLst/>
                <a:gdLst>
                  <a:gd name="connsiteX0" fmla="*/ 1862137 w 3725863"/>
                  <a:gd name="connsiteY0" fmla="*/ 2586038 h 3719513"/>
                  <a:gd name="connsiteX1" fmla="*/ 2089150 w 3725863"/>
                  <a:gd name="connsiteY1" fmla="*/ 2732088 h 3719513"/>
                  <a:gd name="connsiteX2" fmla="*/ 1862137 w 3725863"/>
                  <a:gd name="connsiteY2" fmla="*/ 3719513 h 3719513"/>
                  <a:gd name="connsiteX3" fmla="*/ 1636712 w 3725863"/>
                  <a:gd name="connsiteY3" fmla="*/ 2732088 h 3719513"/>
                  <a:gd name="connsiteX4" fmla="*/ 2736850 w 3725863"/>
                  <a:gd name="connsiteY4" fmla="*/ 1636713 h 3719513"/>
                  <a:gd name="connsiteX5" fmla="*/ 3725863 w 3725863"/>
                  <a:gd name="connsiteY5" fmla="*/ 1863726 h 3719513"/>
                  <a:gd name="connsiteX6" fmla="*/ 2738438 w 3725863"/>
                  <a:gd name="connsiteY6" fmla="*/ 2090738 h 3719513"/>
                  <a:gd name="connsiteX7" fmla="*/ 2590800 w 3725863"/>
                  <a:gd name="connsiteY7" fmla="*/ 1863726 h 3719513"/>
                  <a:gd name="connsiteX8" fmla="*/ 987425 w 3725863"/>
                  <a:gd name="connsiteY8" fmla="*/ 1630363 h 3719513"/>
                  <a:gd name="connsiteX9" fmla="*/ 1133475 w 3725863"/>
                  <a:gd name="connsiteY9" fmla="*/ 1857376 h 3719513"/>
                  <a:gd name="connsiteX10" fmla="*/ 987425 w 3725863"/>
                  <a:gd name="connsiteY10" fmla="*/ 2082801 h 3719513"/>
                  <a:gd name="connsiteX11" fmla="*/ 0 w 3725863"/>
                  <a:gd name="connsiteY11" fmla="*/ 1857376 h 3719513"/>
                  <a:gd name="connsiteX12" fmla="*/ 547687 w 3725863"/>
                  <a:gd name="connsiteY12" fmla="*/ 544513 h 3719513"/>
                  <a:gd name="connsiteX13" fmla="*/ 1860550 w 3725863"/>
                  <a:gd name="connsiteY13" fmla="*/ 1395413 h 3719513"/>
                  <a:gd name="connsiteX14" fmla="*/ 3178175 w 3725863"/>
                  <a:gd name="connsiteY14" fmla="*/ 544513 h 3719513"/>
                  <a:gd name="connsiteX15" fmla="*/ 2333625 w 3725863"/>
                  <a:gd name="connsiteY15" fmla="*/ 1860551 h 3719513"/>
                  <a:gd name="connsiteX16" fmla="*/ 3178175 w 3725863"/>
                  <a:gd name="connsiteY16" fmla="*/ 3175001 h 3719513"/>
                  <a:gd name="connsiteX17" fmla="*/ 1860550 w 3725863"/>
                  <a:gd name="connsiteY17" fmla="*/ 2344739 h 3719513"/>
                  <a:gd name="connsiteX18" fmla="*/ 547687 w 3725863"/>
                  <a:gd name="connsiteY18" fmla="*/ 3175001 h 3719513"/>
                  <a:gd name="connsiteX19" fmla="*/ 1395412 w 3725863"/>
                  <a:gd name="connsiteY19" fmla="*/ 1860551 h 3719513"/>
                  <a:gd name="connsiteX20" fmla="*/ 1862138 w 3725863"/>
                  <a:gd name="connsiteY20" fmla="*/ 0 h 3719513"/>
                  <a:gd name="connsiteX21" fmla="*/ 2089150 w 3725863"/>
                  <a:gd name="connsiteY21" fmla="*/ 987426 h 3719513"/>
                  <a:gd name="connsiteX22" fmla="*/ 1862138 w 3725863"/>
                  <a:gd name="connsiteY22" fmla="*/ 1135063 h 3719513"/>
                  <a:gd name="connsiteX23" fmla="*/ 1635125 w 3725863"/>
                  <a:gd name="connsiteY23" fmla="*/ 989013 h 371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863" h="3719513">
                    <a:moveTo>
                      <a:pt x="1862137" y="2586038"/>
                    </a:moveTo>
                    <a:lnTo>
                      <a:pt x="2089150" y="2732088"/>
                    </a:lnTo>
                    <a:lnTo>
                      <a:pt x="1862137" y="3719513"/>
                    </a:lnTo>
                    <a:lnTo>
                      <a:pt x="1636712" y="2732088"/>
                    </a:lnTo>
                    <a:close/>
                    <a:moveTo>
                      <a:pt x="2736850" y="1636713"/>
                    </a:moveTo>
                    <a:lnTo>
                      <a:pt x="3725863" y="1863726"/>
                    </a:lnTo>
                    <a:lnTo>
                      <a:pt x="2738438" y="2090738"/>
                    </a:lnTo>
                    <a:lnTo>
                      <a:pt x="2590800" y="1863726"/>
                    </a:lnTo>
                    <a:close/>
                    <a:moveTo>
                      <a:pt x="987425" y="1630363"/>
                    </a:moveTo>
                    <a:lnTo>
                      <a:pt x="1133475" y="1857376"/>
                    </a:lnTo>
                    <a:lnTo>
                      <a:pt x="987425" y="2082801"/>
                    </a:lnTo>
                    <a:lnTo>
                      <a:pt x="0" y="1857376"/>
                    </a:lnTo>
                    <a:close/>
                    <a:moveTo>
                      <a:pt x="547687" y="544513"/>
                    </a:moveTo>
                    <a:lnTo>
                      <a:pt x="1860550" y="1395413"/>
                    </a:lnTo>
                    <a:lnTo>
                      <a:pt x="3178175" y="544513"/>
                    </a:lnTo>
                    <a:lnTo>
                      <a:pt x="2333625" y="1860551"/>
                    </a:lnTo>
                    <a:lnTo>
                      <a:pt x="3178175" y="3175001"/>
                    </a:lnTo>
                    <a:lnTo>
                      <a:pt x="1860550" y="2344739"/>
                    </a:lnTo>
                    <a:lnTo>
                      <a:pt x="547687" y="3175001"/>
                    </a:lnTo>
                    <a:lnTo>
                      <a:pt x="1395412" y="1860551"/>
                    </a:lnTo>
                    <a:close/>
                    <a:moveTo>
                      <a:pt x="1862138" y="0"/>
                    </a:moveTo>
                    <a:lnTo>
                      <a:pt x="2089150" y="987426"/>
                    </a:lnTo>
                    <a:lnTo>
                      <a:pt x="1862138" y="1135063"/>
                    </a:lnTo>
                    <a:lnTo>
                      <a:pt x="1635125" y="98901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42" name="Cloud Icon 02"/>
            <p:cNvSpPr>
              <a:spLocks noChangeAspect="1"/>
            </p:cNvSpPr>
            <p:nvPr/>
          </p:nvSpPr>
          <p:spPr bwMode="auto">
            <a:xfrm>
              <a:off x="4774200" y="4185244"/>
              <a:ext cx="2651535" cy="1809502"/>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4" name="Webhook"/>
          <p:cNvGrpSpPr/>
          <p:nvPr/>
        </p:nvGrpSpPr>
        <p:grpSpPr>
          <a:xfrm>
            <a:off x="4526898" y="3894134"/>
            <a:ext cx="1481541" cy="1249232"/>
            <a:chOff x="4545987" y="4157821"/>
            <a:chExt cx="1687963" cy="1423286"/>
          </a:xfrm>
        </p:grpSpPr>
        <p:sp>
          <p:nvSpPr>
            <p:cNvPr id="3" name="TextBox 2"/>
            <p:cNvSpPr txBox="1"/>
            <p:nvPr/>
          </p:nvSpPr>
          <p:spPr>
            <a:xfrm>
              <a:off x="4545987" y="4934776"/>
              <a:ext cx="1687963" cy="646331"/>
            </a:xfrm>
            <a:prstGeom prst="rect">
              <a:avLst/>
            </a:prstGeom>
            <a:noFill/>
          </p:spPr>
          <p:txBody>
            <a:bodyPr wrap="none" rtlCol="0">
              <a:spAutoFit/>
            </a:bodyPr>
            <a:lstStyle/>
            <a:p>
              <a:pPr algn="ctr"/>
              <a:r>
                <a:rPr lang="en-US" dirty="0" err="1" smtClean="0"/>
                <a:t>PublishWeather</a:t>
              </a:r>
              <a:r>
                <a:rPr lang="en-US" dirty="0" smtClean="0"/>
                <a:t/>
              </a:r>
              <a:br>
                <a:rPr lang="en-US" dirty="0" smtClean="0"/>
              </a:br>
              <a:r>
                <a:rPr lang="en-US" dirty="0" smtClean="0"/>
                <a:t>Web Hook</a:t>
              </a:r>
              <a:endParaRPr lang="en-US" dirty="0"/>
            </a:p>
          </p:txBody>
        </p:sp>
        <p:grpSp>
          <p:nvGrpSpPr>
            <p:cNvPr id="13" name="Group 12"/>
            <p:cNvGrpSpPr/>
            <p:nvPr/>
          </p:nvGrpSpPr>
          <p:grpSpPr>
            <a:xfrm>
              <a:off x="5077665" y="4157821"/>
              <a:ext cx="624607" cy="768792"/>
              <a:chOff x="5143344" y="4157821"/>
              <a:chExt cx="624607" cy="768792"/>
            </a:xfrm>
          </p:grpSpPr>
          <p:sp>
            <p:nvSpPr>
              <p:cNvPr id="16" name="Rectangle 10"/>
              <p:cNvSpPr/>
              <p:nvPr/>
            </p:nvSpPr>
            <p:spPr>
              <a:xfrm>
                <a:off x="5143344" y="4377125"/>
                <a:ext cx="554528" cy="54948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11587" y="4157821"/>
                <a:ext cx="356364" cy="592447"/>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22860 w 205740"/>
                  <a:gd name="connsiteY0" fmla="*/ 0 h 358140"/>
                  <a:gd name="connsiteX1" fmla="*/ 205740 w 205740"/>
                  <a:gd name="connsiteY1" fmla="*/ 0 h 358140"/>
                  <a:gd name="connsiteX2" fmla="*/ 128863 w 205740"/>
                  <a:gd name="connsiteY2" fmla="*/ 127523 h 358140"/>
                  <a:gd name="connsiteX3" fmla="*/ 182246 w 205740"/>
                  <a:gd name="connsiteY3" fmla="*/ 126785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66015 w 226035"/>
                  <a:gd name="connsiteY5" fmla="*/ 167640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25375 w 226035"/>
                  <a:gd name="connsiteY6" fmla="*/ 167640 h 405002"/>
                  <a:gd name="connsiteX7" fmla="*/ 43155 w 226035"/>
                  <a:gd name="connsiteY7" fmla="*/ 0 h 405002"/>
                  <a:gd name="connsiteX0" fmla="*/ 43155 w 226035"/>
                  <a:gd name="connsiteY0" fmla="*/ 0 h 405002"/>
                  <a:gd name="connsiteX1" fmla="*/ 226035 w 226035"/>
                  <a:gd name="connsiteY1" fmla="*/ 0 h 405002"/>
                  <a:gd name="connsiteX2" fmla="*/ 149158 w 226035"/>
                  <a:gd name="connsiteY2" fmla="*/ 127523 h 405002"/>
                  <a:gd name="connsiteX3" fmla="*/ 202541 w 226035"/>
                  <a:gd name="connsiteY3" fmla="*/ 126785 h 405002"/>
                  <a:gd name="connsiteX4" fmla="*/ 0 w 226035"/>
                  <a:gd name="connsiteY4" fmla="*/ 405002 h 405002"/>
                  <a:gd name="connsiteX5" fmla="*/ 50517 w 226035"/>
                  <a:gd name="connsiteY5" fmla="*/ 176127 h 405002"/>
                  <a:gd name="connsiteX6" fmla="*/ 10246 w 226035"/>
                  <a:gd name="connsiteY6" fmla="*/ 175758 h 405002"/>
                  <a:gd name="connsiteX7" fmla="*/ 43155 w 226035"/>
                  <a:gd name="connsiteY7" fmla="*/ 0 h 405002"/>
                  <a:gd name="connsiteX0" fmla="*/ 35406 w 226035"/>
                  <a:gd name="connsiteY0" fmla="*/ 0 h 420131"/>
                  <a:gd name="connsiteX1" fmla="*/ 226035 w 226035"/>
                  <a:gd name="connsiteY1" fmla="*/ 15129 h 420131"/>
                  <a:gd name="connsiteX2" fmla="*/ 149158 w 226035"/>
                  <a:gd name="connsiteY2" fmla="*/ 142652 h 420131"/>
                  <a:gd name="connsiteX3" fmla="*/ 202541 w 226035"/>
                  <a:gd name="connsiteY3" fmla="*/ 141914 h 420131"/>
                  <a:gd name="connsiteX4" fmla="*/ 0 w 226035"/>
                  <a:gd name="connsiteY4" fmla="*/ 420131 h 420131"/>
                  <a:gd name="connsiteX5" fmla="*/ 50517 w 226035"/>
                  <a:gd name="connsiteY5" fmla="*/ 191256 h 420131"/>
                  <a:gd name="connsiteX6" fmla="*/ 10246 w 226035"/>
                  <a:gd name="connsiteY6" fmla="*/ 190887 h 420131"/>
                  <a:gd name="connsiteX7" fmla="*/ 35406 w 226035"/>
                  <a:gd name="connsiteY7" fmla="*/ 0 h 420131"/>
                  <a:gd name="connsiteX0" fmla="*/ 35406 w 262935"/>
                  <a:gd name="connsiteY0" fmla="*/ 2214 h 422345"/>
                  <a:gd name="connsiteX1" fmla="*/ 262935 w 262935"/>
                  <a:gd name="connsiteY1" fmla="*/ 0 h 422345"/>
                  <a:gd name="connsiteX2" fmla="*/ 149158 w 262935"/>
                  <a:gd name="connsiteY2" fmla="*/ 144866 h 422345"/>
                  <a:gd name="connsiteX3" fmla="*/ 202541 w 262935"/>
                  <a:gd name="connsiteY3" fmla="*/ 144128 h 422345"/>
                  <a:gd name="connsiteX4" fmla="*/ 0 w 262935"/>
                  <a:gd name="connsiteY4" fmla="*/ 422345 h 422345"/>
                  <a:gd name="connsiteX5" fmla="*/ 50517 w 262935"/>
                  <a:gd name="connsiteY5" fmla="*/ 193470 h 422345"/>
                  <a:gd name="connsiteX6" fmla="*/ 10246 w 262935"/>
                  <a:gd name="connsiteY6" fmla="*/ 193101 h 422345"/>
                  <a:gd name="connsiteX7" fmla="*/ 35406 w 262935"/>
                  <a:gd name="connsiteY7" fmla="*/ 2214 h 422345"/>
                  <a:gd name="connsiteX0" fmla="*/ 35406 w 256293"/>
                  <a:gd name="connsiteY0" fmla="*/ 0 h 420131"/>
                  <a:gd name="connsiteX1" fmla="*/ 256293 w 256293"/>
                  <a:gd name="connsiteY1" fmla="*/ 369 h 420131"/>
                  <a:gd name="connsiteX2" fmla="*/ 149158 w 256293"/>
                  <a:gd name="connsiteY2" fmla="*/ 142652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2541 w 256293"/>
                  <a:gd name="connsiteY3" fmla="*/ 141914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35406 w 256293"/>
                  <a:gd name="connsiteY0" fmla="*/ 0 h 420131"/>
                  <a:gd name="connsiteX1" fmla="*/ 256293 w 256293"/>
                  <a:gd name="connsiteY1" fmla="*/ 369 h 420131"/>
                  <a:gd name="connsiteX2" fmla="*/ 153955 w 256293"/>
                  <a:gd name="connsiteY2" fmla="*/ 139700 h 420131"/>
                  <a:gd name="connsiteX3" fmla="*/ 206969 w 256293"/>
                  <a:gd name="connsiteY3" fmla="*/ 139331 h 420131"/>
                  <a:gd name="connsiteX4" fmla="*/ 0 w 256293"/>
                  <a:gd name="connsiteY4" fmla="*/ 420131 h 420131"/>
                  <a:gd name="connsiteX5" fmla="*/ 50517 w 256293"/>
                  <a:gd name="connsiteY5" fmla="*/ 191256 h 420131"/>
                  <a:gd name="connsiteX6" fmla="*/ 10246 w 256293"/>
                  <a:gd name="connsiteY6" fmla="*/ 190887 h 420131"/>
                  <a:gd name="connsiteX7" fmla="*/ 35406 w 256293"/>
                  <a:gd name="connsiteY7" fmla="*/ 0 h 420131"/>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61587 w 267363"/>
                  <a:gd name="connsiteY5" fmla="*/ 191256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21316 w 267363"/>
                  <a:gd name="connsiteY6" fmla="*/ 190887 h 444485"/>
                  <a:gd name="connsiteX7" fmla="*/ 46476 w 267363"/>
                  <a:gd name="connsiteY7" fmla="*/ 0 h 444485"/>
                  <a:gd name="connsiteX0" fmla="*/ 4647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46476 w 267363"/>
                  <a:gd name="connsiteY7" fmla="*/ 0 h 444485"/>
                  <a:gd name="connsiteX0" fmla="*/ 36882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6882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3936 w 267363"/>
                  <a:gd name="connsiteY6" fmla="*/ 193839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5781 w 267363"/>
                  <a:gd name="connsiteY6" fmla="*/ 193470 h 444485"/>
                  <a:gd name="connsiteX7" fmla="*/ 39096 w 267363"/>
                  <a:gd name="connsiteY7" fmla="*/ 0 h 444485"/>
                  <a:gd name="connsiteX0" fmla="*/ 39096 w 267363"/>
                  <a:gd name="connsiteY0" fmla="*/ 0 h 444485"/>
                  <a:gd name="connsiteX1" fmla="*/ 267363 w 267363"/>
                  <a:gd name="connsiteY1" fmla="*/ 369 h 444485"/>
                  <a:gd name="connsiteX2" fmla="*/ 165025 w 267363"/>
                  <a:gd name="connsiteY2" fmla="*/ 139700 h 444485"/>
                  <a:gd name="connsiteX3" fmla="*/ 218039 w 267363"/>
                  <a:gd name="connsiteY3" fmla="*/ 139331 h 444485"/>
                  <a:gd name="connsiteX4" fmla="*/ 0 w 267363"/>
                  <a:gd name="connsiteY4" fmla="*/ 444485 h 444485"/>
                  <a:gd name="connsiteX5" fmla="*/ 57159 w 267363"/>
                  <a:gd name="connsiteY5" fmla="*/ 193839 h 444485"/>
                  <a:gd name="connsiteX6" fmla="*/ 19471 w 267363"/>
                  <a:gd name="connsiteY6" fmla="*/ 192732 h 444485"/>
                  <a:gd name="connsiteX7" fmla="*/ 39096 w 267363"/>
                  <a:gd name="connsiteY7" fmla="*/ 0 h 44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63" h="444485">
                    <a:moveTo>
                      <a:pt x="39096" y="0"/>
                    </a:moveTo>
                    <a:lnTo>
                      <a:pt x="267363" y="369"/>
                    </a:lnTo>
                    <a:lnTo>
                      <a:pt x="165025" y="139700"/>
                    </a:lnTo>
                    <a:lnTo>
                      <a:pt x="218039" y="139331"/>
                    </a:lnTo>
                    <a:lnTo>
                      <a:pt x="0" y="444485"/>
                    </a:lnTo>
                    <a:lnTo>
                      <a:pt x="57159" y="193839"/>
                    </a:lnTo>
                    <a:lnTo>
                      <a:pt x="19471" y="192732"/>
                    </a:lnTo>
                    <a:lnTo>
                      <a:pt x="39096"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5453393" y="4177986"/>
                <a:ext cx="274228" cy="477359"/>
              </a:xfrm>
              <a:custGeom>
                <a:avLst/>
                <a:gdLst>
                  <a:gd name="connsiteX0" fmla="*/ 22860 w 205740"/>
                  <a:gd name="connsiteY0" fmla="*/ 0 h 358140"/>
                  <a:gd name="connsiteX1" fmla="*/ 205740 w 205740"/>
                  <a:gd name="connsiteY1" fmla="*/ 0 h 358140"/>
                  <a:gd name="connsiteX2" fmla="*/ 104140 w 205740"/>
                  <a:gd name="connsiteY2" fmla="*/ 139700 h 358140"/>
                  <a:gd name="connsiteX3" fmla="*/ 154940 w 205740"/>
                  <a:gd name="connsiteY3" fmla="*/ 139700 h 358140"/>
                  <a:gd name="connsiteX4" fmla="*/ 0 w 205740"/>
                  <a:gd name="connsiteY4" fmla="*/ 358140 h 358140"/>
                  <a:gd name="connsiteX5" fmla="*/ 45720 w 205740"/>
                  <a:gd name="connsiteY5" fmla="*/ 167640 h 358140"/>
                  <a:gd name="connsiteX6" fmla="*/ 5080 w 205740"/>
                  <a:gd name="connsiteY6" fmla="*/ 167640 h 358140"/>
                  <a:gd name="connsiteX7" fmla="*/ 22860 w 205740"/>
                  <a:gd name="connsiteY7"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40" h="358140">
                    <a:moveTo>
                      <a:pt x="22860" y="0"/>
                    </a:moveTo>
                    <a:lnTo>
                      <a:pt x="205740" y="0"/>
                    </a:lnTo>
                    <a:lnTo>
                      <a:pt x="104140" y="139700"/>
                    </a:lnTo>
                    <a:lnTo>
                      <a:pt x="154940" y="139700"/>
                    </a:lnTo>
                    <a:lnTo>
                      <a:pt x="0" y="358140"/>
                    </a:lnTo>
                    <a:lnTo>
                      <a:pt x="45720" y="167640"/>
                    </a:lnTo>
                    <a:lnTo>
                      <a:pt x="5080" y="167640"/>
                    </a:lnTo>
                    <a:lnTo>
                      <a:pt x="228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Right Arrow 14"/>
          <p:cNvSpPr/>
          <p:nvPr/>
        </p:nvSpPr>
        <p:spPr>
          <a:xfrm>
            <a:off x="5908999"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Azure Cloud"/>
          <p:cNvGrpSpPr/>
          <p:nvPr/>
        </p:nvGrpSpPr>
        <p:grpSpPr>
          <a:xfrm>
            <a:off x="6516049" y="1898968"/>
            <a:ext cx="2686295" cy="1833222"/>
            <a:chOff x="6626796" y="1675448"/>
            <a:chExt cx="2543201" cy="1735569"/>
          </a:xfrm>
        </p:grpSpPr>
        <p:grpSp>
          <p:nvGrpSpPr>
            <p:cNvPr id="17" name="Group 16"/>
            <p:cNvGrpSpPr/>
            <p:nvPr/>
          </p:nvGrpSpPr>
          <p:grpSpPr>
            <a:xfrm>
              <a:off x="6888363" y="2369121"/>
              <a:ext cx="2049259" cy="852036"/>
              <a:chOff x="7402397" y="2990331"/>
              <a:chExt cx="2059214" cy="856174"/>
            </a:xfrm>
            <a:solidFill>
              <a:schemeClr val="accent1"/>
            </a:solidFill>
          </p:grpSpPr>
          <p:sp>
            <p:nvSpPr>
              <p:cNvPr id="29" name="Freeform 28"/>
              <p:cNvSpPr>
                <a:spLocks/>
              </p:cNvSpPr>
              <p:nvPr/>
            </p:nvSpPr>
            <p:spPr bwMode="auto">
              <a:xfrm>
                <a:off x="7964390" y="2990331"/>
                <a:ext cx="935228" cy="599192"/>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 name="Freeform 29"/>
              <p:cNvSpPr/>
              <p:nvPr/>
            </p:nvSpPr>
            <p:spPr>
              <a:xfrm>
                <a:off x="7402397" y="3626575"/>
                <a:ext cx="2059214" cy="219930"/>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Cloud Icon 02"/>
            <p:cNvSpPr>
              <a:spLocks noChangeAspect="1"/>
            </p:cNvSpPr>
            <p:nvPr/>
          </p:nvSpPr>
          <p:spPr bwMode="auto">
            <a:xfrm>
              <a:off x="6626796" y="1675448"/>
              <a:ext cx="2543201" cy="1735569"/>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noFill/>
            <a:ln w="57150">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 name="Event Hub"/>
          <p:cNvGrpSpPr/>
          <p:nvPr/>
        </p:nvGrpSpPr>
        <p:grpSpPr>
          <a:xfrm>
            <a:off x="6526548" y="3911832"/>
            <a:ext cx="1086462" cy="1231533"/>
            <a:chOff x="7794794" y="3365185"/>
            <a:chExt cx="1237838" cy="1403121"/>
          </a:xfrm>
        </p:grpSpPr>
        <p:sp>
          <p:nvSpPr>
            <p:cNvPr id="33" name="Freeform 32"/>
            <p:cNvSpPr>
              <a:spLocks/>
            </p:cNvSpPr>
            <p:nvPr/>
          </p:nvSpPr>
          <p:spPr bwMode="auto">
            <a:xfrm>
              <a:off x="8043802" y="3365185"/>
              <a:ext cx="739820" cy="748627"/>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34" name="TextBox 33"/>
            <p:cNvSpPr txBox="1"/>
            <p:nvPr/>
          </p:nvSpPr>
          <p:spPr>
            <a:xfrm>
              <a:off x="7794794" y="4121975"/>
              <a:ext cx="1237838" cy="646331"/>
            </a:xfrm>
            <a:prstGeom prst="rect">
              <a:avLst/>
            </a:prstGeom>
            <a:noFill/>
          </p:spPr>
          <p:txBody>
            <a:bodyPr wrap="none" rtlCol="0">
              <a:spAutoFit/>
            </a:bodyPr>
            <a:lstStyle/>
            <a:p>
              <a:pPr algn="ctr"/>
              <a:r>
                <a:rPr lang="en-US" dirty="0" err="1" smtClean="0"/>
                <a:t>DeviceHub</a:t>
              </a:r>
              <a:r>
                <a:rPr lang="en-US" dirty="0" smtClean="0"/>
                <a:t/>
              </a:r>
              <a:br>
                <a:rPr lang="en-US" dirty="0" smtClean="0"/>
              </a:br>
              <a:r>
                <a:rPr lang="en-US" dirty="0" smtClean="0"/>
                <a:t>Event Hub</a:t>
              </a:r>
              <a:endParaRPr lang="en-US" dirty="0"/>
            </a:p>
          </p:txBody>
        </p:sp>
      </p:grpSp>
      <p:sp>
        <p:nvSpPr>
          <p:cNvPr id="37" name="Right Arrow 36"/>
          <p:cNvSpPr/>
          <p:nvPr/>
        </p:nvSpPr>
        <p:spPr>
          <a:xfrm>
            <a:off x="7613037" y="4026431"/>
            <a:ext cx="346713"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Stream Analytics"/>
          <p:cNvGrpSpPr/>
          <p:nvPr/>
        </p:nvGrpSpPr>
        <p:grpSpPr>
          <a:xfrm>
            <a:off x="7791558" y="3909320"/>
            <a:ext cx="1552339" cy="1477170"/>
            <a:chOff x="8803397" y="3362323"/>
            <a:chExt cx="1768625" cy="1682982"/>
          </a:xfrm>
        </p:grpSpPr>
        <p:sp>
          <p:nvSpPr>
            <p:cNvPr id="36" name="Freeform 35"/>
            <p:cNvSpPr>
              <a:spLocks/>
            </p:cNvSpPr>
            <p:nvPr/>
          </p:nvSpPr>
          <p:spPr bwMode="auto">
            <a:xfrm>
              <a:off x="9195092" y="3362323"/>
              <a:ext cx="985228" cy="754454"/>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AE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 name="TextBox 42"/>
            <p:cNvSpPr txBox="1"/>
            <p:nvPr/>
          </p:nvSpPr>
          <p:spPr>
            <a:xfrm>
              <a:off x="8803397" y="4121975"/>
              <a:ext cx="1768625" cy="923330"/>
            </a:xfrm>
            <a:prstGeom prst="rect">
              <a:avLst/>
            </a:prstGeom>
            <a:noFill/>
          </p:spPr>
          <p:txBody>
            <a:bodyPr wrap="none" rtlCol="0">
              <a:spAutoFit/>
            </a:bodyPr>
            <a:lstStyle/>
            <a:p>
              <a:pPr algn="ctr"/>
              <a:r>
                <a:rPr lang="en-US" dirty="0" err="1" smtClean="0"/>
                <a:t>PowerBIDump</a:t>
              </a:r>
              <a:r>
                <a:rPr lang="en-US" dirty="0" smtClean="0"/>
                <a:t/>
              </a:r>
              <a:br>
                <a:rPr lang="en-US" dirty="0" smtClean="0"/>
              </a:br>
              <a:r>
                <a:rPr lang="en-US" dirty="0" smtClean="0"/>
                <a:t>Stream Analytics</a:t>
              </a:r>
              <a:br>
                <a:rPr lang="en-US" dirty="0" smtClean="0"/>
              </a:br>
              <a:r>
                <a:rPr lang="en-US" dirty="0" smtClean="0"/>
                <a:t>Job</a:t>
              </a:r>
              <a:endParaRPr lang="en-US" dirty="0"/>
            </a:p>
          </p:txBody>
        </p:sp>
      </p:grpSp>
      <p:sp>
        <p:nvSpPr>
          <p:cNvPr id="46" name="Right Arrow 45"/>
          <p:cNvSpPr/>
          <p:nvPr/>
        </p:nvSpPr>
        <p:spPr>
          <a:xfrm>
            <a:off x="9369665" y="4044990"/>
            <a:ext cx="466537" cy="425366"/>
          </a:xfrm>
          <a:prstGeom prst="rightArrow">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10099105" y="3909320"/>
            <a:ext cx="667939" cy="659589"/>
            <a:chOff x="9923495" y="2407292"/>
            <a:chExt cx="1017306" cy="1004589"/>
          </a:xfrm>
        </p:grpSpPr>
        <p:sp>
          <p:nvSpPr>
            <p:cNvPr id="47" name="Rectangle 46"/>
            <p:cNvSpPr/>
            <p:nvPr/>
          </p:nvSpPr>
          <p:spPr>
            <a:xfrm>
              <a:off x="9923495" y="2407292"/>
              <a:ext cx="1017306" cy="1004589"/>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a:spLocks noChangeAspect="1"/>
            </p:cNvSpPr>
            <p:nvPr/>
          </p:nvSpPr>
          <p:spPr bwMode="auto">
            <a:xfrm>
              <a:off x="10063552" y="2527151"/>
              <a:ext cx="737192" cy="76487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50" name="TextBox 49"/>
          <p:cNvSpPr txBox="1"/>
          <p:nvPr/>
        </p:nvSpPr>
        <p:spPr>
          <a:xfrm>
            <a:off x="9788511" y="4576074"/>
            <a:ext cx="1289135" cy="923330"/>
          </a:xfrm>
          <a:prstGeom prst="rect">
            <a:avLst/>
          </a:prstGeom>
          <a:noFill/>
        </p:spPr>
        <p:txBody>
          <a:bodyPr wrap="none" rtlCol="0">
            <a:spAutoFit/>
          </a:bodyPr>
          <a:lstStyle/>
          <a:p>
            <a:pPr algn="ctr"/>
            <a:r>
              <a:rPr lang="en-US" dirty="0" err="1" smtClean="0"/>
              <a:t>SensorData</a:t>
            </a:r>
            <a:r>
              <a:rPr lang="en-US" dirty="0" smtClean="0"/>
              <a:t/>
            </a:r>
            <a:br>
              <a:rPr lang="en-US" dirty="0" smtClean="0"/>
            </a:br>
            <a:r>
              <a:rPr lang="en-US" dirty="0" smtClean="0"/>
              <a:t>Power BI</a:t>
            </a:r>
            <a:br>
              <a:rPr lang="en-US" dirty="0" smtClean="0"/>
            </a:br>
            <a:r>
              <a:rPr lang="en-US" dirty="0" smtClean="0"/>
              <a:t>Data Set</a:t>
            </a:r>
            <a:endParaRPr lang="en-US" dirty="0"/>
          </a:p>
        </p:txBody>
      </p:sp>
    </p:spTree>
    <p:extLst>
      <p:ext uri="{BB962C8B-B14F-4D97-AF65-F5344CB8AC3E}">
        <p14:creationId xmlns:p14="http://schemas.microsoft.com/office/powerpoint/2010/main" val="1643226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BI LOGO</a:t>
            </a:r>
            <a:endParaRPr lang="en-US" dirty="0"/>
          </a:p>
        </p:txBody>
      </p:sp>
      <p:sp>
        <p:nvSpPr>
          <p:cNvPr id="6" name="Rectangle 5"/>
          <p:cNvSpPr/>
          <p:nvPr/>
        </p:nvSpPr>
        <p:spPr>
          <a:xfrm>
            <a:off x="3676889" y="1675448"/>
            <a:ext cx="4838219" cy="4777740"/>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a:spLocks noChangeAspect="1"/>
          </p:cNvSpPr>
          <p:nvPr/>
        </p:nvSpPr>
        <p:spPr bwMode="auto">
          <a:xfrm>
            <a:off x="4342987" y="2245490"/>
            <a:ext cx="3506022" cy="3637656"/>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836376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IoT</a:t>
            </a:r>
            <a:r>
              <a:rPr lang="en-US" dirty="0" smtClean="0"/>
              <a:t> Logo</a:t>
            </a:r>
            <a:endParaRPr lang="en-US" dirty="0"/>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u="sng" dirty="0" smtClean="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u="sng" dirty="0" smtClean="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smtClean="0"/>
              <a:t>GALILEO BOARD</a:t>
            </a:r>
            <a:endParaRPr lang="en-US" dirty="0"/>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smtClean="0"/>
              <a:t>RASPBERRY PI</a:t>
            </a:r>
            <a:endParaRPr lang="en-US" dirty="0"/>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FEZ SPIDER MAIN BOARD</a:t>
            </a:r>
            <a:endParaRPr lang="en-US" dirty="0"/>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Sparkfun</a:t>
            </a:r>
            <a:r>
              <a:rPr lang="en-US" dirty="0" smtClean="0"/>
              <a:t> weather shield</a:t>
            </a:r>
            <a:endParaRPr lang="en-US" dirty="0"/>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event hubs</a:t>
            </a:r>
            <a:endParaRPr lang="en-US" dirty="0"/>
          </a:p>
        </p:txBody>
      </p:sp>
      <p:pic>
        <p:nvPicPr>
          <p:cNvPr id="2050" name="Picture 2" descr="C:\Users\iotde\AppData\Local\Temp\SNAGHTML54852f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08024" y="1825625"/>
            <a:ext cx="5976086"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6212" y="1825625"/>
            <a:ext cx="4917056" cy="3785652"/>
          </a:xfrm>
          <a:prstGeom prst="rect">
            <a:avLst/>
          </a:prstGeom>
          <a:noFill/>
        </p:spPr>
        <p:txBody>
          <a:bodyPr wrap="square" rtlCol="0">
            <a:spAutoFit/>
          </a:bodyPr>
          <a:lstStyle/>
          <a:p>
            <a:r>
              <a:rPr lang="en-US" sz="2800" i="1" dirty="0" smtClean="0"/>
              <a:t>“Azure </a:t>
            </a:r>
            <a:r>
              <a:rPr lang="en-US" sz="2800" i="1" dirty="0"/>
              <a:t>Event Hubs is a highly scalable publish-subscribe service that can ingest millions of events per second and stream them into multiple applications</a:t>
            </a:r>
            <a:r>
              <a:rPr lang="en-US" sz="2800" i="1" dirty="0" smtClean="0"/>
              <a:t>.”</a:t>
            </a:r>
          </a:p>
          <a:p>
            <a:endParaRPr lang="en-US" dirty="0"/>
          </a:p>
          <a:p>
            <a:r>
              <a:rPr lang="en-US" dirty="0" smtClean="0"/>
              <a:t>Learn more here:</a:t>
            </a:r>
          </a:p>
          <a:p>
            <a:r>
              <a:rPr lang="en-US" dirty="0">
                <a:hlinkClick r:id="rId3"/>
              </a:rPr>
              <a:t>https://azure.microsoft.com/services/event-hubs</a:t>
            </a:r>
            <a:r>
              <a:rPr lang="en-US" dirty="0" smtClean="0">
                <a:hlinkClick r:id="rId3"/>
              </a:rPr>
              <a:t>/</a:t>
            </a:r>
            <a:endParaRPr lang="en-US" dirty="0" smtClean="0"/>
          </a:p>
          <a:p>
            <a:endParaRPr lang="en-US" dirty="0"/>
          </a:p>
        </p:txBody>
      </p:sp>
    </p:spTree>
    <p:extLst>
      <p:ext uri="{BB962C8B-B14F-4D97-AF65-F5344CB8AC3E}">
        <p14:creationId xmlns:p14="http://schemas.microsoft.com/office/powerpoint/2010/main" val="401409940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smtClean="0"/>
              <a:t>FEZ HAT</a:t>
            </a:r>
            <a:endParaRPr lang="en-US" dirty="0"/>
          </a:p>
        </p:txBody>
      </p:sp>
    </p:spTree>
    <p:extLst>
      <p:ext uri="{BB962C8B-B14F-4D97-AF65-F5344CB8AC3E}">
        <p14:creationId xmlns:p14="http://schemas.microsoft.com/office/powerpoint/2010/main" val="1219139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the dots azure icons</a:t>
            </a:r>
            <a:endParaRPr lang="en-US" dirty="0"/>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smtClean="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smtClean="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Event Hubs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blob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table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SQL database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generic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Storage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Azure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Web App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Machine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Learning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GitHub code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 repository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Service Bus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HDInsight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939789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gridCol w="906021"/>
                <a:gridCol w="906021"/>
                <a:gridCol w="798023"/>
                <a:gridCol w="1014019"/>
                <a:gridCol w="906021"/>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70598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smtClean="0"/>
              <a:t>cables</a:t>
            </a:r>
            <a:endParaRPr lang="en-US" dirty="0"/>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cables and adapters</a:t>
            </a:r>
            <a:endParaRPr lang="en-US" dirty="0"/>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a:t>
            </a:r>
            <a:r>
              <a:rPr lang="en-US" cap="small" dirty="0" smtClean="0"/>
              <a:t>s</a:t>
            </a:r>
            <a:endParaRPr lang="en-US" cap="small"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smtClean="0"/>
              <a:t>Long Leg</a:t>
            </a:r>
            <a:endParaRPr lang="en-US" dirty="0"/>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smtClean="0"/>
              <a:t>Short Leg</a:t>
            </a:r>
            <a:endParaRPr lang="en-US" dirty="0"/>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smtClean="0"/>
              <a:t>Small Post</a:t>
            </a:r>
            <a:endParaRPr lang="en-US" dirty="0"/>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smtClean="0"/>
              <a:t>Big Post</a:t>
            </a:r>
            <a:endParaRPr lang="en-US" dirty="0"/>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smtClean="0"/>
              <a:t>Flat Edge</a:t>
            </a:r>
            <a:endParaRPr lang="en-US" dirty="0"/>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smtClean="0"/>
                <a:t>Vcc</a:t>
              </a:r>
              <a:r>
                <a:rPr lang="en-US" dirty="0" smtClean="0"/>
                <a:t> (+)</a:t>
              </a:r>
              <a:endParaRPr lang="en-US" dirty="0"/>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smtClean="0"/>
                <a:t>GND</a:t>
              </a:r>
              <a:endParaRPr lang="en-US" dirty="0"/>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smtClean="0"/>
              <a:t>Anode (+)</a:t>
            </a:r>
            <a:endParaRPr lang="en-US" b="1" u="sng" dirty="0"/>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smtClean="0"/>
              <a:t>Cathode (-)</a:t>
            </a:r>
            <a:endParaRPr lang="en-US" b="1" u="sng" dirty="0"/>
          </a:p>
        </p:txBody>
      </p:sp>
    </p:spTree>
    <p:extLst>
      <p:ext uri="{BB962C8B-B14F-4D97-AF65-F5344CB8AC3E}">
        <p14:creationId xmlns:p14="http://schemas.microsoft.com/office/powerpoint/2010/main" val="3590060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smtClean="0"/>
              <a:t>Providing more current than an LED is rated for can destroy the LED.  To prevent that, you should use a “Current Limiting” resistor.  </a:t>
            </a:r>
          </a:p>
          <a:p>
            <a:endParaRPr lang="en-US" dirty="0"/>
          </a:p>
          <a:p>
            <a:r>
              <a:rPr lang="en-US" dirty="0" smtClean="0"/>
              <a:t>To calculate the value of the resistor you need to know the supply voltage (Usually 5V on the Arduino Uno), and the LEDs rated Forward Voltage (the voltage drop across the LED) and Forward Current (the maximum current the LED can handle).  </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smtClean="0"/>
              <a:t>Current limiting resistors</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a:t>
            </a:r>
            <a:r>
              <a:rPr lang="en-US" i="1" dirty="0" smtClean="0"/>
              <a:t>he Arduino Uno has a built in current limiting resistor on Pin 13.  If you use Pin 13 to power your LED you can use it without a separate resistor</a:t>
            </a:r>
            <a:r>
              <a:rPr lang="en-US" i="1" dirty="0"/>
              <a:t>.</a:t>
            </a:r>
          </a:p>
        </p:txBody>
      </p:sp>
    </p:spTree>
    <p:extLst>
      <p:ext uri="{BB962C8B-B14F-4D97-AF65-F5344CB8AC3E}">
        <p14:creationId xmlns:p14="http://schemas.microsoft.com/office/powerpoint/2010/main" val="1791972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gridCol w="906021"/>
                <a:gridCol w="906021"/>
                <a:gridCol w="798023"/>
                <a:gridCol w="1014019"/>
                <a:gridCol w="906021"/>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12572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 DevOps Theme</Template>
  <TotalTime>4660</TotalTime>
  <Words>3549</Words>
  <Application>Microsoft Office PowerPoint</Application>
  <PresentationFormat>Widescreen</PresentationFormat>
  <Paragraphs>1019</Paragraphs>
  <Slides>104</Slides>
  <Notes>7</Notes>
  <HiddenSlides>26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104</vt:i4>
      </vt:variant>
    </vt:vector>
  </HeadingPairs>
  <TitlesOfParts>
    <vt:vector size="113" baseType="lpstr">
      <vt:lpstr>Cambria Math</vt:lpstr>
      <vt:lpstr>Calibri</vt:lpstr>
      <vt:lpstr>Consolas</vt:lpstr>
      <vt:lpstr>Segoe UI Black</vt:lpstr>
      <vt:lpstr>Segoe UI</vt:lpstr>
      <vt:lpstr>Segoe UI Light</vt:lpstr>
      <vt:lpstr>Arial</vt:lpstr>
      <vt:lpstr>Stencil</vt:lpstr>
      <vt:lpstr>Azure DevOps Theme</vt:lpstr>
      <vt:lpstr>Particle photon weather station  Part 1 of 6: Overview &amp;  Event Hub Setup</vt:lpstr>
      <vt:lpstr>Grab the slides &amp; code:</vt:lpstr>
      <vt:lpstr>Solution ARCHITECTURE</vt:lpstr>
      <vt:lpstr>PowerPoint Presentation</vt:lpstr>
      <vt:lpstr>PowerPoint Presentation</vt:lpstr>
      <vt:lpstr>Solution ARCHITECTURE</vt:lpstr>
      <vt:lpstr>Coming up with a good &lt;name&gt;</vt:lpstr>
      <vt:lpstr>Using the same region</vt:lpstr>
      <vt:lpstr>Azure event hubs</vt:lpstr>
      <vt:lpstr>Create the Azure Event Hub</vt:lpstr>
      <vt:lpstr>Solution ARCHITECTURE</vt:lpstr>
      <vt:lpstr>Solution ARCHITECTURE</vt:lpstr>
      <vt:lpstr>Particle photon weather station  Part 2 of 6: Particle Cloud  and photon Prep</vt:lpstr>
      <vt:lpstr>Grab the slides &amp; code:</vt:lpstr>
      <vt:lpstr>Solution ARCHITECTURE</vt:lpstr>
      <vt:lpstr>Solution ARCHITECTURE</vt:lpstr>
      <vt:lpstr>Particle “BUILD” browser IDE</vt:lpstr>
      <vt:lpstr>The particle cloud</vt:lpstr>
      <vt:lpstr>The particle-CLI</vt:lpstr>
      <vt:lpstr>Claiming your Photon</vt:lpstr>
      <vt:lpstr>Particle-cli login</vt:lpstr>
      <vt:lpstr>Identify the attached photon</vt:lpstr>
      <vt:lpstr>Configure the particle wifi</vt:lpstr>
      <vt:lpstr>Claim and name your photon</vt:lpstr>
      <vt:lpstr>Configure the Particle Cloud and Photon</vt:lpstr>
      <vt:lpstr>Solution ARCHITECTURE</vt:lpstr>
      <vt:lpstr>Solution ARCHITECTURE</vt:lpstr>
      <vt:lpstr>Particle photon weather station  Part 3 of 6: Photon DHT11 Circuit &amp; WeBHOOK &amp; CODE</vt:lpstr>
      <vt:lpstr>Grab the slides &amp; code:</vt:lpstr>
      <vt:lpstr>Solution ARCHITECTURE</vt:lpstr>
      <vt:lpstr>Solution ARCHITECTURE</vt:lpstr>
      <vt:lpstr>TWO TYPES OF DHT11 SENSORS</vt:lpstr>
      <vt:lpstr>Standalone sensor pullup resistor</vt:lpstr>
      <vt:lpstr>Standalone DHT11 CIRCUIT</vt:lpstr>
      <vt:lpstr>Pre-configured sensor circuit</vt:lpstr>
      <vt:lpstr>Both use the same photon pins</vt:lpstr>
      <vt:lpstr>Creating the Photon and DHT11 Circuit</vt:lpstr>
      <vt:lpstr>Understanding the webhook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the particle webhook</vt:lpstr>
      <vt:lpstr>Creating the Webhook</vt:lpstr>
      <vt:lpstr>Groking the code</vt:lpstr>
      <vt:lpstr>Groking the code</vt:lpstr>
      <vt:lpstr>Groking the code</vt:lpstr>
      <vt:lpstr>Groking the code</vt:lpstr>
      <vt:lpstr>Groking the code</vt:lpstr>
      <vt:lpstr>Groking the code</vt:lpstr>
      <vt:lpstr>Groking the code</vt:lpstr>
      <vt:lpstr>Monitoring your photon</vt:lpstr>
      <vt:lpstr>Deploying the code</vt:lpstr>
      <vt:lpstr>Solution ARCHITECTURE</vt:lpstr>
      <vt:lpstr>Solution ARCHITECTURE</vt:lpstr>
      <vt:lpstr>Particle photon weather station  Part 4 0f 6: Reporting with Power BI</vt:lpstr>
      <vt:lpstr>Grab the slides &amp; code:</vt:lpstr>
      <vt:lpstr>Solution ARCHITECTURE</vt:lpstr>
      <vt:lpstr>Solution ARCHITECTURE</vt:lpstr>
      <vt:lpstr>Reporting with Power BI</vt:lpstr>
      <vt:lpstr>Solution ARCHITECTURE</vt:lpstr>
      <vt:lpstr>Solution ARCHITECTURE</vt:lpstr>
      <vt:lpstr>Particle photon weather station  Part 5 of 6: RECEIVING EVENTS with Node.js</vt:lpstr>
      <vt:lpstr>Grab the slides &amp; code:</vt:lpstr>
      <vt:lpstr>Solution ARCHITECTURE</vt:lpstr>
      <vt:lpstr>Solution ARCHITECTURE</vt:lpstr>
      <vt:lpstr>Receiving Events Hub Messages with Node.js</vt:lpstr>
      <vt:lpstr>Solution ARCHITECTURE</vt:lpstr>
      <vt:lpstr>Solution ARCHITECTURE</vt:lpstr>
      <vt:lpstr>Particle photon weather station  Part 6 of 6: RECEIVING EVENTS with C#</vt:lpstr>
      <vt:lpstr>Grab the slides &amp; code:</vt:lpstr>
      <vt:lpstr>Solution ARCHITECTURE</vt:lpstr>
      <vt:lpstr>Solution ARCHITECTURE</vt:lpstr>
      <vt:lpstr>Receiving Events Hub Messages with .NET</vt:lpstr>
      <vt:lpstr>Solution ARCHITECTURE</vt:lpstr>
      <vt:lpstr>Architecture overview</vt:lpstr>
      <vt:lpstr>Architecture overview</vt:lpstr>
      <vt:lpstr>Power BI LOGO</vt:lpstr>
      <vt:lpstr>IoT Logo</vt:lpstr>
      <vt:lpstr>arduino</vt:lpstr>
      <vt:lpstr>GALILEO BOARD</vt:lpstr>
      <vt:lpstr>RASPBERRY PI</vt:lpstr>
      <vt:lpstr>FEZ SPIDER MAIN BOARD</vt:lpstr>
      <vt:lpstr>Sparkfun weather shield</vt:lpstr>
      <vt:lpstr>FEZ HAT</vt:lpstr>
      <vt:lpstr>Connect the dots azure icons</vt:lpstr>
      <vt:lpstr>LEDs</vt:lpstr>
      <vt:lpstr>Resistors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IoT Developer</cp:lastModifiedBy>
  <cp:revision>174</cp:revision>
  <dcterms:created xsi:type="dcterms:W3CDTF">2014-08-25T15:37:49Z</dcterms:created>
  <dcterms:modified xsi:type="dcterms:W3CDTF">2016-03-06T20:03:04Z</dcterms:modified>
</cp:coreProperties>
</file>